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66" r:id="rId5"/>
    <p:sldId id="267" r:id="rId6"/>
    <p:sldId id="268" r:id="rId7"/>
    <p:sldId id="269" r:id="rId8"/>
    <p:sldId id="260" r:id="rId9"/>
    <p:sldId id="270" r:id="rId10"/>
    <p:sldId id="262" r:id="rId11"/>
    <p:sldId id="264" r:id="rId12"/>
    <p:sldId id="263" r:id="rId13"/>
    <p:sldId id="265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359E4-A03C-A822-AABD-2863F7AA4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E992B9-91FC-8465-BF96-C8B802147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6301B-9DF8-1066-7D15-15D24546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FA98D-FBE2-3CF2-A251-690DF1BA2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C2A58-86A6-0F71-9DBD-6511A3347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383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0E19F-32AA-6CA3-BAC8-45C47904C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05090-3C5A-A28C-4C0C-B67096BDE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B0F12-73F3-A9F0-F680-EF24AD998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8B49C-00A7-6EBE-B56E-F3E38FA04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16BE8-173A-6EE4-0A87-C6B299CD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941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C93F6-7E38-F828-E367-CA1213EB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52C26-E864-386B-3F1A-7AABB0EDB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9D188-7A35-17A9-FAD9-45FFB2A60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EC298-EB2A-3DEE-B74A-69C769339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1217A-7C5D-FD89-6D65-BF06C5A12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370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D114F-0E88-68D4-39AE-C79DB16CF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69BF1-5E4D-2DC0-E553-DB32D20887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77BF9B-8D46-3856-9BA1-37387FB8D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AD053D-93E0-61A4-89DA-32889219F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C3FBE-C7F7-1885-1C0E-E9E8C4051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B8202-A660-9D2F-05F9-BF87EF9CC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670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4C96C-1302-4A0B-87EE-9F3906E77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EA64F0-68CA-4345-B6E2-14ADF934F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376296-AC0E-F56F-EE81-CB9F6B0C3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75F98-7E10-470E-F7F8-62D15D8097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DE72AF-1A2C-59C4-894F-AD8D42C17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D5E308-AE0D-332E-3968-A5638A812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ADD3CF-902D-6554-BF1A-C335E839A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A53BB6-6142-8095-5F17-25B5B34B1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39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D77B0-E7B4-4622-4FED-6354FC3EB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D9A4B5-ACDD-4BF9-6AE7-6308FF509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43AC0-3640-7369-478A-A795F6764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19A46B-58AE-9949-0CCD-326AD43C8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66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2E71E9-98FC-3B34-D168-E1B59FF33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B51EBC-9CE1-37EB-1F79-DC13013E0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278CD-1CAC-6B01-63AE-4DD02E21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759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27D1A-156E-9963-A375-4E22277E4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CF76A-CC87-ECC9-1885-95E902F1C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CD912-802A-4F61-8475-D2305B51E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59D48-BF4B-C54E-5901-9D37554F4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E4EA4-3B5F-8390-D4A1-809320BFF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6C021-E80E-0250-E9C8-3A3053292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925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B7464-5F6F-6649-5671-450F27213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51D988-2FB3-985E-7691-BA085AC07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F0FC9-C3FB-4633-2BAE-7221750EC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A427C-F383-7BFF-4951-72D10290C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9CDB0E-3414-B67A-FFA2-A6F7B7847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318F4-3820-CC63-0E44-6B1DDDB5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51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5CAB6-3CC5-0B3F-4C3B-DDFCE9451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FFC63-E25F-1683-36D0-49637C7E8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84D7F-73CC-9C52-A2E9-A78CEC46B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2BB9E-16E4-9404-1903-3610136F7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BFBC3-1848-9FB7-FB2D-E6FA0FDA0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963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52382D-8408-2991-8818-6B4C6DC0B9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C56989-BED4-92D0-C339-D38A085B0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11319-1695-BF4E-EE5C-300C4AF81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D6951-8A5D-6169-7901-482D519B7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8A22E-512A-9F3F-FA69-46F4D6869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75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8BE417-F00F-45CB-78F7-61EB71F2F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E31CE5-B1D7-99CC-B707-915710F0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25354-7596-E809-A48D-56696D606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B3CB0-F0F6-47D7-B2F5-84B28D0AF1FA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2DD67-949F-688C-EED6-0AE61AAB9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34522-F79D-550E-62E2-1533943D1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636F7-23D2-400A-9A1C-BF7CD777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26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2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281BD-6895-8C19-CAE8-91E4428D3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12428F-977E-62B2-86D2-910A586228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5" r="8554" b="29934"/>
          <a:stretch>
            <a:fillRect/>
          </a:stretch>
        </p:blipFill>
        <p:spPr>
          <a:xfrm>
            <a:off x="0" y="-1"/>
            <a:ext cx="12192000" cy="6775099"/>
          </a:xfrm>
        </p:spPr>
      </p:pic>
    </p:spTree>
    <p:extLst>
      <p:ext uri="{BB962C8B-B14F-4D97-AF65-F5344CB8AC3E}">
        <p14:creationId xmlns:p14="http://schemas.microsoft.com/office/powerpoint/2010/main" val="3489671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435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F96AB7-F355-FB57-0311-7E9B85827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524BD9-F296-3E55-CA1E-053FA073B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2B7046-5B8B-F5EF-0BF4-743625DE9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9C2F5C-BA47-95AB-CE3C-1C7A3767D163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777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88F784-313D-DF56-0A75-007440171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A67EBA-CCFD-0107-C81C-B5BD9C413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36A73B-68A9-7A3E-1D01-C43A43A1D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basics: 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677F599-707A-7F56-1301-1DB82161DF1F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24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13F638-A9E3-0E08-CD10-AF4A5E8ED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A4C896-C31A-77CA-E350-542768124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0E8E49-04A7-1A2D-A85D-53AA2A502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basics: 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Jesus is the vine, the root stock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– v5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4CDD42-7EA2-7A92-1C90-C22BC781BA01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790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DC5FD-FEE0-8201-EA0F-30915CAF6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FC2F73-A5BF-2B1E-6504-0D515C4EF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093260-ED08-1FA3-8154-46AA2C480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basics: 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Jesus is the vine, the root stock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– v5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We are the branches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– v5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69AA09-7BA2-688A-CD2B-13F3470FB289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78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8490AF-EACF-4BC5-D5A6-9ACCF09A9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519203-D92C-8425-BD8C-3A522C349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3B7D78-C778-3EFD-48A3-3CA40DEFE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basics: 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Jesus is the vine, the root stock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– v5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We are the branches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– v5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Father is the viticulturalist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– v1 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51C057F-D931-997F-33BB-87E6638BA994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535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637826-5D33-5A50-7954-9710AAC7C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F1D5BA-7A7C-BCF8-E5FC-3E6821BC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4D8644-F637-372D-27DC-E598B902B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Two kinds of branches - two different treatments</a:t>
            </a:r>
          </a:p>
          <a:p>
            <a:pPr marL="0" indent="0">
              <a:spcBef>
                <a:spcPts val="1800"/>
              </a:spcBef>
              <a:buNone/>
            </a:pP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7F9D9E-76A0-5A2E-A6DC-465666041FA3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040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2AEF00-AF97-2AB3-FD21-15A304E95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9ED4D3-F358-559F-92B0-1D76A313E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BEDD3E-F254-C08F-40D1-599DF6B1A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Two kinds of branches - two different treatments</a:t>
            </a:r>
          </a:p>
          <a:p>
            <a:pPr marL="804863" lvl="1" indent="-347663">
              <a:lnSpc>
                <a:spcPct val="100000"/>
              </a:lnSpc>
              <a:spcBef>
                <a:spcPts val="2400"/>
              </a:spcBef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Fruitless Branch </a:t>
            </a:r>
            <a:r>
              <a:rPr lang="en-GB" dirty="0">
                <a:latin typeface="Aptos" panose="020B0004020202020204" pitchFamily="34" charset="0"/>
              </a:rPr>
              <a:t>– v2 </a:t>
            </a:r>
            <a:endParaRPr lang="en-GB" sz="3200" dirty="0">
              <a:latin typeface="Aptos" panose="020B000402020202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0BA33C-BB3A-E3B1-1F42-F68713B66632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162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C6A96-7FF5-8A14-57F4-31D86B1B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7AFEBF-7878-9D60-BEEF-7ED8EE0AD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7F874D-E7A3-5C8D-8CB6-DBD0359A3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Two kinds of branches - two different treatments</a:t>
            </a:r>
          </a:p>
          <a:p>
            <a:pPr marL="804863" lvl="1" indent="-347663">
              <a:lnSpc>
                <a:spcPct val="100000"/>
              </a:lnSpc>
              <a:spcBef>
                <a:spcPts val="2400"/>
              </a:spcBef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Fruitless Branch </a:t>
            </a:r>
            <a:r>
              <a:rPr lang="en-GB" dirty="0">
                <a:latin typeface="Aptos" panose="020B0004020202020204" pitchFamily="34" charset="0"/>
              </a:rPr>
              <a:t>– v2 </a:t>
            </a:r>
            <a:endParaRPr lang="en-GB" sz="3200" dirty="0">
              <a:latin typeface="Aptos" panose="020B0004020202020204" pitchFamily="34" charset="0"/>
            </a:endParaRPr>
          </a:p>
          <a:p>
            <a:pPr marL="1079500" lvl="1" indent="-622300">
              <a:lnSpc>
                <a:spcPct val="100000"/>
              </a:lnSpc>
              <a:spcBef>
                <a:spcPts val="2400"/>
              </a:spcBef>
              <a:buNone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	</a:t>
            </a:r>
            <a:r>
              <a:rPr lang="en-GB" sz="3200" dirty="0">
                <a:latin typeface="Aptos" panose="020B0004020202020204" pitchFamily="34" charset="0"/>
              </a:rPr>
              <a:t>He lifts it up and ties it back in</a:t>
            </a:r>
          </a:p>
          <a:p>
            <a:pPr marL="0" indent="0">
              <a:spcBef>
                <a:spcPts val="1800"/>
              </a:spcBef>
              <a:buNone/>
            </a:pP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CF03353-BB69-9295-5D82-4B515CE275AF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31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DC5D20-D84F-3E30-8FD0-0EEAAF35E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CF6C20-2312-667D-2854-707F41FD3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C1C68F-C8C2-F88C-8833-8577D9663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Two kinds of branches - two different treatments</a:t>
            </a:r>
          </a:p>
          <a:p>
            <a:pPr marL="804863" lvl="1" indent="-347663">
              <a:lnSpc>
                <a:spcPct val="100000"/>
              </a:lnSpc>
              <a:spcBef>
                <a:spcPts val="2400"/>
              </a:spcBef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Fruitless Branch </a:t>
            </a:r>
            <a:r>
              <a:rPr lang="en-GB" dirty="0">
                <a:latin typeface="Aptos" panose="020B0004020202020204" pitchFamily="34" charset="0"/>
              </a:rPr>
              <a:t>– v2 </a:t>
            </a:r>
            <a:endParaRPr lang="en-GB" sz="3200" dirty="0">
              <a:latin typeface="Aptos" panose="020B0004020202020204" pitchFamily="34" charset="0"/>
            </a:endParaRPr>
          </a:p>
          <a:p>
            <a:pPr marL="1079500" lvl="1" indent="-622300">
              <a:lnSpc>
                <a:spcPct val="100000"/>
              </a:lnSpc>
              <a:spcBef>
                <a:spcPts val="2400"/>
              </a:spcBef>
              <a:buNone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	He lifts it up and ties it back in</a:t>
            </a:r>
          </a:p>
          <a:p>
            <a:pPr marL="1079500" lvl="2" indent="0">
              <a:spcBef>
                <a:spcPts val="1800"/>
              </a:spcBef>
              <a:buNone/>
            </a:pPr>
            <a:r>
              <a:rPr lang="en-GB" sz="2800" dirty="0">
                <a:highlight>
                  <a:srgbClr val="FFFF00"/>
                </a:highlight>
                <a:latin typeface="Aptos" panose="020B0004020202020204" pitchFamily="34" charset="0"/>
              </a:rPr>
              <a:t>He may cut things off from us, but he will not cut us off! </a:t>
            </a:r>
          </a:p>
          <a:p>
            <a:pPr marL="0" indent="0">
              <a:spcBef>
                <a:spcPts val="1800"/>
              </a:spcBef>
              <a:buNone/>
            </a:pP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3159711-93FD-EF4E-23BE-EC356BB93502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768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6E8C40-D54F-0F1E-A35C-2BE65ACE9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FBE38D-776F-DF89-867A-C974DA044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1CE3B4-98AC-F666-7CFA-2776084B4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Two kinds of branches - two different treatments</a:t>
            </a:r>
          </a:p>
          <a:p>
            <a:pPr marL="804863" lvl="1" indent="-347663">
              <a:lnSpc>
                <a:spcPct val="100000"/>
              </a:lnSpc>
              <a:spcBef>
                <a:spcPts val="2400"/>
              </a:spcBef>
            </a:pPr>
            <a:r>
              <a:rPr lang="en-GB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The Fruitless Branch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– v2</a:t>
            </a:r>
          </a:p>
          <a:p>
            <a:pPr marL="804863" lvl="1" indent="-347663">
              <a:lnSpc>
                <a:spcPct val="100000"/>
              </a:lnSpc>
              <a:spcBef>
                <a:spcPts val="2400"/>
              </a:spcBef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Fruit Bearing Branch </a:t>
            </a:r>
            <a:r>
              <a:rPr lang="en-GB">
                <a:latin typeface="Aptos" panose="020B0004020202020204" pitchFamily="34" charset="0"/>
              </a:rPr>
              <a:t>- v2</a:t>
            </a:r>
            <a:endParaRPr lang="en-GB" sz="3600" dirty="0">
              <a:latin typeface="Aptos" panose="020B00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1B5DA8-8A5C-4B67-A782-4FEE55D98291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641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A166BE-0850-7367-9531-F4B86A774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C16C2E-5EB4-0668-96B6-8ECB154D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5FD8B8-1488-823E-4A8E-26C54DDC2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Two kinds of branches - two different treatments</a:t>
            </a:r>
          </a:p>
          <a:p>
            <a:pPr marL="804863" lvl="1" indent="-347663">
              <a:lnSpc>
                <a:spcPct val="100000"/>
              </a:lnSpc>
              <a:spcBef>
                <a:spcPts val="2400"/>
              </a:spcBef>
            </a:pPr>
            <a:r>
              <a:rPr lang="en-GB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The Fruitless Branch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– v2</a:t>
            </a:r>
          </a:p>
          <a:p>
            <a:pPr marL="804863" lvl="1" indent="-347663">
              <a:lnSpc>
                <a:spcPct val="100000"/>
              </a:lnSpc>
              <a:spcBef>
                <a:spcPts val="2400"/>
              </a:spcBef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Fruit Bearing Branch </a:t>
            </a:r>
            <a:r>
              <a:rPr lang="en-GB" dirty="0">
                <a:latin typeface="Aptos" panose="020B0004020202020204" pitchFamily="34" charset="0"/>
              </a:rPr>
              <a:t>- v2</a:t>
            </a:r>
            <a:endParaRPr lang="en-GB" sz="3600" dirty="0">
              <a:latin typeface="Aptos" panose="020B00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3D4825-6A60-A494-AF9D-72CB3529653D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329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C34698-00A1-EF80-88E4-141C57B6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4012BD-790A-6F28-5F94-A390FC4A1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B882BD-44A6-0B49-55DD-AA7F766E6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35025"/>
            <a:ext cx="12192000" cy="5522974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Two kinds of branches - two different treatments</a:t>
            </a:r>
          </a:p>
          <a:p>
            <a:pPr marL="804863" lvl="1" indent="-347663">
              <a:lnSpc>
                <a:spcPct val="100000"/>
              </a:lnSpc>
              <a:spcBef>
                <a:spcPts val="2400"/>
              </a:spcBef>
            </a:pPr>
            <a:r>
              <a:rPr lang="en-GB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The Fruitless Branch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– v2</a:t>
            </a:r>
          </a:p>
          <a:p>
            <a:pPr marL="804863" lvl="1" indent="-347663">
              <a:lnSpc>
                <a:spcPct val="100000"/>
              </a:lnSpc>
              <a:spcBef>
                <a:spcPts val="2400"/>
              </a:spcBef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Fruit Bearing Branch </a:t>
            </a:r>
            <a:r>
              <a:rPr lang="en-GB" dirty="0">
                <a:latin typeface="Aptos" panose="020B0004020202020204" pitchFamily="34" charset="0"/>
              </a:rPr>
              <a:t>- v2</a:t>
            </a:r>
            <a:endParaRPr lang="en-GB" sz="3600" dirty="0">
              <a:latin typeface="Aptos" panose="020B0004020202020204" pitchFamily="34" charset="0"/>
            </a:endParaRPr>
          </a:p>
          <a:p>
            <a:pPr marL="1079500" lvl="2" indent="0">
              <a:spcBef>
                <a:spcPts val="1800"/>
              </a:spcBef>
              <a:buNone/>
            </a:pP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Pruned to produce more fruit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A87C59-84BE-1550-D816-20D6357F2068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625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302E54-F12F-CE90-DCBC-E2332B5C6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A5425F-2630-DECB-5BA1-6F0DF20F5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158487-273D-E4F0-AEEF-DD9F8980A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14600"/>
            <a:ext cx="10009632" cy="393191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GB" sz="4700" dirty="0"/>
              <a:t>"For You, O God, have tested us; you have refined us as silver is refined.... You let men to ride over our heads; we went through fire and water; But you brought us to a place of abundance."</a:t>
            </a:r>
            <a:r>
              <a:rPr lang="en-GB" sz="4700" b="1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Ps. 66:10-12</a:t>
            </a:r>
          </a:p>
          <a:p>
            <a:pPr marL="0" indent="0">
              <a:buNone/>
            </a:pP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4DB9A6-908A-6682-22D7-6EFDF4E94A3A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263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32B8AA-D034-9F7B-13F8-C7D288F52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F38E2A-640A-09D1-9AFE-1CDA9D7A7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89170C-0DDB-7607-7CFE-DCA1ACDD0DDF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John Spurgeon Image 1">
            <a:extLst>
              <a:ext uri="{FF2B5EF4-FFF2-40B4-BE49-F238E27FC236}">
                <a16:creationId xmlns:a16="http://schemas.microsoft.com/office/drawing/2014/main" id="{34764D7F-7D33-2C8B-5D22-8DA29A2144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20"/>
          <a:stretch>
            <a:fillRect/>
          </a:stretch>
        </p:blipFill>
        <p:spPr bwMode="auto">
          <a:xfrm>
            <a:off x="3514725" y="1226531"/>
            <a:ext cx="5162550" cy="562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151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AFEECA-D968-B11F-9BC9-2A1258429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BDD06F-F937-D2AE-2F9B-1D2DDF0CD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11"/>
            <a:ext cx="12192000" cy="1115601"/>
          </a:xfrm>
          <a:solidFill>
            <a:schemeClr val="bg1">
              <a:lumMod val="85000"/>
              <a:alpha val="49020"/>
            </a:schemeClr>
          </a:solidFill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Spiritual Viticulture </a:t>
            </a:r>
            <a:r>
              <a:rPr lang="en-GB" sz="2800" b="1" dirty="0">
                <a:latin typeface="Aptos" panose="020B0004020202020204" pitchFamily="34" charset="0"/>
              </a:rPr>
              <a:t>– John 15v1-8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042525-A9FD-7511-737A-8EBC7F40E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2047875"/>
            <a:ext cx="11219688" cy="393191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4400" dirty="0"/>
              <a:t>"</a:t>
            </a:r>
            <a:r>
              <a:rPr lang="en-GB" sz="4000" dirty="0"/>
              <a:t>Know that the testing of your faith develops perseverance. Perseverance must finish its perfect work, so that you may be mature and complete</a:t>
            </a:r>
            <a:r>
              <a:rPr lang="en-GB" sz="4400" dirty="0"/>
              <a:t>"</a:t>
            </a:r>
            <a:endParaRPr lang="en-GB" sz="4400" b="1" dirty="0"/>
          </a:p>
          <a:p>
            <a:pPr marL="0" indent="0" algn="ctr">
              <a:spcBef>
                <a:spcPts val="2400"/>
              </a:spcBef>
              <a:buNone/>
            </a:pPr>
            <a:r>
              <a:rPr lang="en-GB" dirty="0"/>
              <a:t>James 1:3-4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F5A95E-5867-808B-F665-BAE1F1213CF1}"/>
              </a:ext>
            </a:extLst>
          </p:cNvPr>
          <p:cNvCxnSpPr/>
          <p:nvPr/>
        </p:nvCxnSpPr>
        <p:spPr>
          <a:xfrm>
            <a:off x="0" y="1124712"/>
            <a:ext cx="12192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424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</Words>
  <Application>Microsoft Office PowerPoint</Application>
  <PresentationFormat>Widescreen</PresentationFormat>
  <Paragraphs>50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ExtraBold</vt:lpstr>
      <vt:lpstr>Arial</vt:lpstr>
      <vt:lpstr>Calibri</vt:lpstr>
      <vt:lpstr>Calibri Light</vt:lpstr>
      <vt:lpstr>Office Theme</vt:lpstr>
      <vt:lpstr>PowerPoint Presentation</vt:lpstr>
      <vt:lpstr>PowerPoint Presentation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  <vt:lpstr>Spiritual Viticulture – John 15v1-8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Stuart Balmer</dc:creator>
  <cp:lastModifiedBy>Martin Aylett</cp:lastModifiedBy>
  <cp:revision>3</cp:revision>
  <dcterms:created xsi:type="dcterms:W3CDTF">2026-09-24T14:41:13Z</dcterms:created>
  <dcterms:modified xsi:type="dcterms:W3CDTF">2026-09-28T17:07:00Z</dcterms:modified>
</cp:coreProperties>
</file>