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0" r:id="rId4"/>
    <p:sldId id="267" r:id="rId5"/>
    <p:sldId id="266" r:id="rId6"/>
    <p:sldId id="265" r:id="rId7"/>
    <p:sldId id="264" r:id="rId8"/>
    <p:sldId id="263" r:id="rId9"/>
    <p:sldId id="270" r:id="rId10"/>
    <p:sldId id="269" r:id="rId11"/>
    <p:sldId id="2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48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E947C-D3C6-486D-BD44-05F51DE6A30F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8159E4-722D-4DD6-AB7E-C4BA71D155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806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578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A2FAB-F135-F91C-598F-3336E3FC5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94B9B1-D839-E485-0922-2D773D695F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7DAB59-E9CA-252D-B0E9-DC5A5F3E45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6FDF17-E342-FA29-8C1C-15D06BCFF2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0032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550FE-34F9-699C-9FC8-A95F54BA6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B454EB-4895-4A4E-33E1-7B127366AE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8C3167-5126-5FBB-522D-FF902D2D0E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0095C-73BA-3E53-F2ED-27F34447EF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989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5EC53-D298-0B26-2F90-B65335FCF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1CBD13-0880-5593-A9AE-19F22F1243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FD6A3D-E164-A866-DB75-18C01236B3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14878-6A99-B4EF-7027-73D0C9091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662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3CAAC-9D71-E70F-016F-694C35F3F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4939BB-D141-AE03-B39E-82730E82B9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4FBB88-14E9-4F56-3A9C-5DF9CF2FD9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A4D05B-F3EF-B6EF-CBC1-87B7B41783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0927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03FC1-8DCE-3A49-1BBA-C00D6283E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F71779-6465-F8DB-DE9D-65F6E38D3E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4DC07A-731B-41C1-BD81-4FE3FC685C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A4DEE-FC01-96F1-13FD-23A3C98737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4138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AFACE-3AC1-AB96-A818-069842B9B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994B2B-1524-77EA-0352-46ECF1A7CB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603355-7208-8C11-8BC6-529A4367DB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66DEBF-0B1E-7461-F7C6-6C68531E5B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3272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F949F-42EE-1BB0-669B-96FFF5FF5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471F82-E2DA-094B-BEB8-CAED89E551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9F070B-D0F3-CCED-BA3E-61EDD9C280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F2332A-002E-2F9B-3262-581656E701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575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DDC78-22E9-969B-27AD-0AC22CA77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61D88A-ABB6-9133-528B-6AB5E35861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6141BB-273F-65DC-A831-BD812FB816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849E49-42CB-82D9-7703-34B613904C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8329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6E258-105D-F53F-5EF3-551FF4D3A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3785F3-FFAB-D2DD-1447-A4615FC260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A2E6A8-60FA-B35F-85F1-FFEB8D6A66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1A098-47F4-59C5-7373-A5662E50B7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8159E4-722D-4DD6-AB7E-C4BA71D155B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4688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E1EF4-F597-9AD7-66C0-48BCA7428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63D459-2E52-F0F8-5978-C3DFEA45AC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7E5B4-D6D4-5692-8471-2A57255A3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BDEAC-885F-C0E8-3814-F32C0BD06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CEF11-9E29-A2A4-59A8-CE2F13355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10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202B1-CD0A-9EFB-35B7-E85CBD939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46D73-A26C-2A31-F231-D48C35834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8D9D3-DBF5-A810-890D-27C02FD9B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EF1A1C-756C-0219-0B0B-5BC4B137C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B9D13F-6DC7-0500-BA76-50510D0BC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959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82A32-984B-7FA7-6F79-DA53AE1A1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20FC5-D023-A457-AC62-7CC707F2E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C776D1-9E52-04A4-5B3E-CFB7F491E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90A7E-A185-566F-73F5-B3CCFDB6C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B5D683-C666-B851-3F7E-1051A3E71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175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662E1-B81F-CFF4-C34E-4A67B861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47504-FE60-0CD9-0E05-96DCC3864D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1B1A15-B7D2-E7C3-59CC-89D25DC35B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64442-D3C3-1BBE-8AE1-DA3578A42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26BBC3-6497-EC80-FC5B-0F50C8DFE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E144B3-3EB8-7FD0-526E-C9E84E420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366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12610-4060-A4B7-EB11-E005101D5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D26DA-EAFC-9277-CB96-288CD3BD63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642643-1A7A-359F-C0AF-16CF42F4E9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5FE717-A894-4171-7E98-3F4CC025CB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5717E0-3A29-3164-30E5-964A2B59A9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40E9C5-D02F-CDC1-0FA9-D1C5CBE36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F8D414-A759-CF04-C61A-669B108B8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CDF7D7-083D-9B00-1955-8D8896853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428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6DAA6-CB57-F427-0720-A052B9E40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5B4A6F-BDE4-D3E0-18C8-AB78C8A95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7CA4EB-0937-6F08-2EE4-0F0010764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9D7F68-B322-A2D4-C7A8-D31CAD136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756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AE3268-5ACB-0072-D589-07A646500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49D083-9737-DBDB-230B-3C944D117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9450AE-02FA-4DDB-7C9B-BBC680814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684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06420-54D1-2C27-4F53-B0F804DFF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A8BE1-325F-84FF-5CFE-BA021B6B7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1E415-660F-E7F6-8D16-14BF7463E1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F0801A-B3A6-1A59-AEC1-DB7218E90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8722A0-9445-5A31-BD2B-8F8B272DE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336B6-7A39-8729-F594-97DA9268E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12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6FFD6-C39F-07DB-F4DB-DF1922C41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8F4C6B-0DCD-9770-C9B5-38EE9B4EED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241FB-99FF-5EF5-E57A-E841CC5CB1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B4BBEC-D0CD-BC6C-3D59-604F7D6EF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060F9-49C7-129F-9FC9-B1CA5F726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9E95DF-C0FB-F096-7C51-B87D7C00E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11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39AF5-2EBD-1BE9-FCB9-D96964B26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49F766-89E2-B052-A790-7D7B45736D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E4F22-F5D8-1C1B-EC2F-0AEF97BAD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80914A-1B29-4ECB-08DD-20E80A8B6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E5F6B-0A9F-89EE-AF8D-C63805A30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9735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A07C7-0E8A-5A65-FD66-7E7EA0A80D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DB4DD8-5475-9CCD-B606-92073CCE8E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36FC9-5EE4-984B-C2FF-09FE85691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49F8-F0FC-4E82-B5DB-74B1C1873CEB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FB7DF-5F42-E76E-CC66-57BBA0E8A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BE449B-266D-12E6-0D51-99EAB1C85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6236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CB92EF-7FB6-D07F-1C76-5C16B5CA1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21083-DF4A-22AA-797B-1774481F4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20CEB-1BBB-F237-F440-878FDF7D6B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49F8-F0FC-4E82-B5DB-74B1C1873CEB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5B62D-7529-10F0-A298-8E57A66290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6FA053-68A3-CD92-80D8-797774396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F401C-4544-43CA-A497-E1E71CDEDC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419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5628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E592F8F-DE47-3F93-AA2C-71777C1FD1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50" t="4810" r="750" b="988"/>
          <a:stretch>
            <a:fillRect/>
          </a:stretch>
        </p:blipFill>
        <p:spPr>
          <a:xfrm rot="20986173">
            <a:off x="525771" y="2520395"/>
            <a:ext cx="5689051" cy="37479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4E8715-FBE4-A8DF-CC58-B40F6DBA49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66" t="9923" r="2041" b="845"/>
          <a:stretch>
            <a:fillRect/>
          </a:stretch>
        </p:blipFill>
        <p:spPr>
          <a:xfrm rot="841591">
            <a:off x="6596948" y="684327"/>
            <a:ext cx="5142304" cy="355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764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9086DA-9AF4-7BB1-7AB3-D1E805511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5FC19-DC76-856B-86DB-6332AC8ED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Philemon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783A10F-5042-D2BD-2C72-1BF318C96B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800" y="1466056"/>
            <a:ext cx="6756400" cy="5080000"/>
          </a:xfrm>
          <a:effectLst>
            <a:softEdge rad="203200"/>
          </a:effec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22436A-7476-8F3F-4F54-B046EF497CA6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797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0C33D0-C0FF-59C2-0FD6-8133935C0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59DDC-84DB-DB64-6A47-2C9084CF5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Philemon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74BC3-C8CD-97DD-A676-DB543AFEB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2050"/>
            <a:ext cx="12192000" cy="5687220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How to have that hard conversation</a:t>
            </a:r>
          </a:p>
          <a:p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1845B9E-BBA5-4169-8EC0-3D66A1D226EB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1665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06FF4C-7805-3769-38A2-9574C8E18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AD739-08B6-F490-A919-D05BEE42A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Philemon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4EDE2-CB49-E39F-1250-7132220BC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2050"/>
            <a:ext cx="12192000" cy="5687220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How to have that hard conversation</a:t>
            </a:r>
          </a:p>
          <a:p>
            <a:pPr marL="1252538" lvl="2" indent="-338138">
              <a:lnSpc>
                <a:spcPct val="100000"/>
              </a:lnSpc>
              <a:spcBef>
                <a:spcPts val="2400"/>
              </a:spcBef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Start with appreciation </a:t>
            </a:r>
            <a:r>
              <a:rPr lang="en-GB" sz="2400" dirty="0">
                <a:latin typeface="Aptos" panose="020B0004020202020204" pitchFamily="34" charset="0"/>
              </a:rPr>
              <a:t>– v1-7</a:t>
            </a:r>
            <a:endParaRPr lang="en-GB" sz="3200" dirty="0">
              <a:latin typeface="Aptos" panose="020B0004020202020204" pitchFamily="34" charset="0"/>
            </a:endParaRPr>
          </a:p>
          <a:p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7A3D55-F23B-7095-7096-0608E7943CF0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9832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5C882A-2CF5-609D-0320-21FBECB8C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7E21C-E78F-AC48-CB18-B7A1A45B9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Philemon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E8378-FB50-94C6-59E0-529C80AFB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2050"/>
            <a:ext cx="12192000" cy="5687220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How to have that hard conversation</a:t>
            </a:r>
          </a:p>
          <a:p>
            <a:pPr marL="1252538" lvl="2" indent="-338138">
              <a:lnSpc>
                <a:spcPct val="100000"/>
              </a:lnSpc>
              <a:spcBef>
                <a:spcPts val="2400"/>
              </a:spcBef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Start with appreciation </a:t>
            </a:r>
            <a:r>
              <a:rPr lang="en-GB" sz="24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v1-7</a:t>
            </a:r>
            <a:endParaRPr lang="en-GB" sz="32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1252538" lvl="2" indent="-338138">
              <a:lnSpc>
                <a:spcPct val="100000"/>
              </a:lnSpc>
              <a:spcBef>
                <a:spcPts val="1200"/>
              </a:spcBef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Appeal, don’t demand </a:t>
            </a:r>
            <a:r>
              <a:rPr lang="en-GB" sz="2400" dirty="0">
                <a:latin typeface="Aptos" panose="020B0004020202020204" pitchFamily="34" charset="0"/>
              </a:rPr>
              <a:t>– v8-9 &amp; 14</a:t>
            </a:r>
          </a:p>
          <a:p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AFD0E15-12FD-A5A4-E77F-1423A24606B0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0114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C73D62-968D-E818-D5EA-4A93ADEFE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7AE17-30E0-5F60-D002-4347BD9BD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Philemon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3BD36-0F43-9BFD-FEE9-EC0B26110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2050"/>
            <a:ext cx="12192000" cy="5687220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How to have that hard conversation</a:t>
            </a:r>
          </a:p>
          <a:p>
            <a:pPr marL="1252538" lvl="2" indent="-338138">
              <a:lnSpc>
                <a:spcPct val="100000"/>
              </a:lnSpc>
              <a:spcBef>
                <a:spcPts val="2400"/>
              </a:spcBef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Start with appreciation </a:t>
            </a:r>
            <a:r>
              <a:rPr lang="en-GB" sz="24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v1-7</a:t>
            </a:r>
            <a:endParaRPr lang="en-GB" sz="32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1252538" lvl="2" indent="-338138">
              <a:lnSpc>
                <a:spcPct val="100000"/>
              </a:lnSpc>
              <a:spcBef>
                <a:spcPts val="1200"/>
              </a:spcBef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Appeal, don’t demand </a:t>
            </a:r>
            <a:r>
              <a:rPr lang="en-GB" sz="24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v8-9 &amp; 14</a:t>
            </a:r>
          </a:p>
          <a:p>
            <a:pPr marL="1252538" lvl="2" indent="-338138">
              <a:lnSpc>
                <a:spcPct val="100000"/>
              </a:lnSpc>
              <a:spcBef>
                <a:spcPts val="1200"/>
              </a:spcBef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Appeal on basis of the heart </a:t>
            </a:r>
            <a:r>
              <a:rPr lang="en-GB" sz="2400" dirty="0">
                <a:latin typeface="Aptos" panose="020B0004020202020204" pitchFamily="34" charset="0"/>
              </a:rPr>
              <a:t>– v7 &amp; 12</a:t>
            </a:r>
          </a:p>
          <a:p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2BEB010-7DB3-56B1-CF3C-F9DBE8B66277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4463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735AFE-B7A2-084F-639A-5E20AB90E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D8354-14A8-3FD5-518B-41FE0DA80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Philemon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EAB3D-77C5-0F06-88CC-F615B3E17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2050"/>
            <a:ext cx="12192000" cy="5687220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How to have that hard conversation</a:t>
            </a:r>
          </a:p>
          <a:p>
            <a:pPr marL="1252538" lvl="2" indent="-338138">
              <a:lnSpc>
                <a:spcPct val="100000"/>
              </a:lnSpc>
              <a:spcBef>
                <a:spcPts val="2400"/>
              </a:spcBef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Start with appreciation </a:t>
            </a:r>
            <a:r>
              <a:rPr lang="en-GB" sz="24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v1-7</a:t>
            </a:r>
            <a:endParaRPr lang="en-GB" sz="32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1252538" lvl="2" indent="-338138">
              <a:lnSpc>
                <a:spcPct val="100000"/>
              </a:lnSpc>
              <a:spcBef>
                <a:spcPts val="1200"/>
              </a:spcBef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Appeal, don’t demand </a:t>
            </a:r>
            <a:r>
              <a:rPr lang="en-GB" sz="24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v8-9 &amp; 14</a:t>
            </a:r>
          </a:p>
          <a:p>
            <a:pPr marL="1252538" lvl="2" indent="-338138">
              <a:lnSpc>
                <a:spcPct val="100000"/>
              </a:lnSpc>
              <a:spcBef>
                <a:spcPts val="1200"/>
              </a:spcBef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Appeal on basis of the heart </a:t>
            </a:r>
            <a:r>
              <a:rPr lang="en-GB" sz="24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v7 &amp; 12</a:t>
            </a:r>
          </a:p>
          <a:p>
            <a:pPr marL="1252538" lvl="2" indent="-338138">
              <a:lnSpc>
                <a:spcPct val="100000"/>
              </a:lnSpc>
              <a:spcBef>
                <a:spcPts val="1200"/>
              </a:spcBef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Appeal on basis of relationship </a:t>
            </a:r>
            <a:r>
              <a:rPr lang="en-GB" sz="2400" dirty="0">
                <a:latin typeface="Aptos" panose="020B0004020202020204" pitchFamily="34" charset="0"/>
              </a:rPr>
              <a:t>– v16</a:t>
            </a: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 </a:t>
            </a:r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7913B7C-A78C-9705-51F9-2FDE8D9477CD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326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8F8BD5-F0D2-9B5A-DCA0-98B469C67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A521B-661B-89CB-5489-51E969A8E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Philemon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AC49D-EE0B-109B-8DC8-9A6FA5E10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2050"/>
            <a:ext cx="12192000" cy="5687220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How to have that hard conversation</a:t>
            </a:r>
          </a:p>
          <a:p>
            <a:pPr marL="1252538" lvl="2" indent="-338138">
              <a:lnSpc>
                <a:spcPct val="100000"/>
              </a:lnSpc>
              <a:spcBef>
                <a:spcPts val="2400"/>
              </a:spcBef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Start with appreciation </a:t>
            </a:r>
            <a:r>
              <a:rPr lang="en-GB" sz="24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v1-7</a:t>
            </a:r>
            <a:endParaRPr lang="en-GB" sz="32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1252538" lvl="2" indent="-338138">
              <a:lnSpc>
                <a:spcPct val="100000"/>
              </a:lnSpc>
              <a:spcBef>
                <a:spcPts val="1200"/>
              </a:spcBef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Appeal, don’t demand </a:t>
            </a:r>
            <a:r>
              <a:rPr lang="en-GB" sz="24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v8-9 &amp; 14</a:t>
            </a:r>
          </a:p>
          <a:p>
            <a:pPr marL="1252538" lvl="2" indent="-338138">
              <a:lnSpc>
                <a:spcPct val="100000"/>
              </a:lnSpc>
              <a:spcBef>
                <a:spcPts val="1200"/>
              </a:spcBef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Appeal on basis of the heart </a:t>
            </a:r>
            <a:r>
              <a:rPr lang="en-GB" sz="24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v7 &amp; 12</a:t>
            </a:r>
          </a:p>
          <a:p>
            <a:pPr marL="1252538" lvl="2" indent="-338138">
              <a:lnSpc>
                <a:spcPct val="100000"/>
              </a:lnSpc>
              <a:spcBef>
                <a:spcPts val="1200"/>
              </a:spcBef>
            </a:pPr>
            <a:r>
              <a:rPr lang="en-GB" sz="32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Appeal on basis of relationship </a:t>
            </a:r>
            <a:r>
              <a:rPr lang="en-GB" sz="24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v16</a:t>
            </a:r>
          </a:p>
          <a:p>
            <a:pPr lvl="2">
              <a:lnSpc>
                <a:spcPct val="100000"/>
              </a:lnSpc>
              <a:spcBef>
                <a:spcPts val="1200"/>
              </a:spcBef>
            </a:pPr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 Give as well as ask </a:t>
            </a:r>
            <a:r>
              <a:rPr lang="en-GB" sz="2400" dirty="0">
                <a:latin typeface="Aptos" panose="020B0004020202020204" pitchFamily="34" charset="0"/>
              </a:rPr>
              <a:t>– v18-19</a:t>
            </a:r>
          </a:p>
          <a:p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7609265-11B4-4970-B428-2BA6EAC37F8D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85383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49477A-170C-2DD1-4EA1-85EAC593C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92E4B-87E2-6EC8-AA2B-5E1318E58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730"/>
            <a:ext cx="12192000" cy="915195"/>
          </a:xfrm>
        </p:spPr>
        <p:txBody>
          <a:bodyPr>
            <a:normAutofit/>
          </a:bodyPr>
          <a:lstStyle/>
          <a:p>
            <a:pPr algn="ctr"/>
            <a:r>
              <a:rPr lang="en-GB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Philemon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81B1D-FDA0-3F35-FD52-B6051E3C9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2050"/>
            <a:ext cx="12192000" cy="5687220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How to have that hard conversation</a:t>
            </a:r>
          </a:p>
          <a:p>
            <a:pPr marL="1252538" lvl="2" indent="-338138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Start with appreciation </a:t>
            </a:r>
            <a:r>
              <a:rPr lang="en-GB" sz="18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v1-7</a:t>
            </a:r>
            <a:endParaRPr lang="en-GB" sz="24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1252538" lvl="2" indent="-338138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Appeal, don’t demand </a:t>
            </a:r>
            <a:r>
              <a:rPr lang="en-GB" sz="18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v8-9 &amp; 14</a:t>
            </a:r>
          </a:p>
          <a:p>
            <a:pPr marL="1252538" lvl="2" indent="-338138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Appeal on basis of the heart </a:t>
            </a:r>
            <a:r>
              <a:rPr lang="en-GB" sz="18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v7 &amp; 12</a:t>
            </a:r>
          </a:p>
          <a:p>
            <a:pPr marL="1252538" lvl="2" indent="-338138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Appeal on basis of relationship </a:t>
            </a:r>
            <a:r>
              <a:rPr lang="en-GB" sz="18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v16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en-GB" sz="24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 Give as well as ask </a:t>
            </a:r>
            <a:r>
              <a:rPr lang="en-GB" sz="180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</a:rPr>
              <a:t>– v18-19</a:t>
            </a:r>
          </a:p>
          <a:p>
            <a:pPr marL="742950" indent="-742950">
              <a:lnSpc>
                <a:spcPct val="100000"/>
              </a:lnSpc>
              <a:spcBef>
                <a:spcPts val="1800"/>
              </a:spcBef>
              <a:buFont typeface="+mj-lt"/>
              <a:buAutoNum type="arabicPeriod"/>
            </a:pPr>
            <a:r>
              <a:rPr lang="en-GB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Paul the mediator points us to Jesus the mediator</a:t>
            </a:r>
          </a:p>
          <a:p>
            <a:endParaRPr lang="en-GB" dirty="0">
              <a:latin typeface="Aptos" panose="020B00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A2A4906-7BFD-9821-2C3C-42A93DC24141}"/>
              </a:ext>
            </a:extLst>
          </p:cNvPr>
          <p:cNvCxnSpPr/>
          <p:nvPr/>
        </p:nvCxnSpPr>
        <p:spPr>
          <a:xfrm>
            <a:off x="0" y="923925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993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FC21D0-2ADE-321E-B9A3-708D12DB7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004B83-38D8-BABB-B71A-C8EDC1D487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4918">
            <a:off x="1773936" y="369657"/>
            <a:ext cx="7626096" cy="539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261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216</Words>
  <Application>Microsoft Office PowerPoint</Application>
  <PresentationFormat>Widescreen</PresentationFormat>
  <Paragraphs>46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Philemon</vt:lpstr>
      <vt:lpstr>Philemon</vt:lpstr>
      <vt:lpstr>Philemon</vt:lpstr>
      <vt:lpstr>Philemon</vt:lpstr>
      <vt:lpstr>Philemon</vt:lpstr>
      <vt:lpstr>Philemon</vt:lpstr>
      <vt:lpstr>Philemon</vt:lpstr>
      <vt:lpstr>Philemon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Stuart Balmer</dc:creator>
  <cp:lastModifiedBy>Martin Aylett</cp:lastModifiedBy>
  <cp:revision>2</cp:revision>
  <dcterms:created xsi:type="dcterms:W3CDTF">2026-07-31T08:55:36Z</dcterms:created>
  <dcterms:modified xsi:type="dcterms:W3CDTF">2026-08-03T09:54:49Z</dcterms:modified>
</cp:coreProperties>
</file>