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2" r:id="rId3"/>
    <p:sldId id="313" r:id="rId4"/>
    <p:sldId id="312" r:id="rId5"/>
    <p:sldId id="259" r:id="rId6"/>
    <p:sldId id="295" r:id="rId7"/>
    <p:sldId id="293" r:id="rId8"/>
    <p:sldId id="296" r:id="rId9"/>
    <p:sldId id="294" r:id="rId10"/>
    <p:sldId id="306" r:id="rId11"/>
    <p:sldId id="297" r:id="rId12"/>
    <p:sldId id="307" r:id="rId13"/>
    <p:sldId id="298" r:id="rId14"/>
    <p:sldId id="300" r:id="rId15"/>
    <p:sldId id="301" r:id="rId16"/>
    <p:sldId id="311" r:id="rId17"/>
    <p:sldId id="302" r:id="rId18"/>
    <p:sldId id="303" r:id="rId19"/>
    <p:sldId id="304" r:id="rId20"/>
    <p:sldId id="305" r:id="rId21"/>
    <p:sldId id="308" r:id="rId22"/>
    <p:sldId id="309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04/03/2024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661248"/>
            <a:ext cx="9144000" cy="1194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#5 – </a:t>
            </a:r>
            <a:r>
              <a:rPr lang="en-GB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to protect your Marriage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5C39-19CC-63E4-2A25-BC3CD7BF9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C988D9-8782-628C-D6DF-6FD3A886B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lust at all costs </a:t>
            </a:r>
            <a:r>
              <a:rPr lang="en-GB" sz="3600" dirty="0">
                <a:solidFill>
                  <a:schemeClr val="bg1"/>
                </a:solidFill>
              </a:rPr>
              <a:t>-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v29-30</a:t>
            </a:r>
            <a:r>
              <a:rPr lang="en-GB" dirty="0">
                <a:solidFill>
                  <a:schemeClr val="bg1"/>
                </a:solidFill>
              </a:rPr>
              <a:t>  </a:t>
            </a:r>
          </a:p>
          <a:p>
            <a:pPr marL="857250" lvl="1" indent="-457200"/>
            <a:r>
              <a:rPr lang="en-GB" dirty="0">
                <a:solidFill>
                  <a:schemeClr val="bg1"/>
                </a:solidFill>
              </a:rPr>
              <a:t>Guard your eyes, </a:t>
            </a:r>
            <a:r>
              <a:rPr lang="en-GB" sz="2400" dirty="0">
                <a:solidFill>
                  <a:schemeClr val="bg1"/>
                </a:solidFill>
              </a:rPr>
              <a:t>v29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D63EA7-EE8E-1078-72D0-0A14E20EA203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C3DC1FE-A22F-DAB5-6F11-9D27E2B0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5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0857D-D7A2-E4A9-DBC8-5993BD14D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4033FA-34B5-300D-D828-7E56649C4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lust at all costs </a:t>
            </a:r>
            <a:r>
              <a:rPr lang="en-GB" sz="3600" dirty="0">
                <a:solidFill>
                  <a:schemeClr val="bg1"/>
                </a:solidFill>
              </a:rPr>
              <a:t>-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v29-30</a:t>
            </a:r>
            <a:r>
              <a:rPr lang="en-GB" dirty="0">
                <a:solidFill>
                  <a:schemeClr val="bg1"/>
                </a:solidFill>
              </a:rPr>
              <a:t>  </a:t>
            </a:r>
          </a:p>
          <a:p>
            <a:pPr marL="857250" lvl="1" indent="-457200"/>
            <a:r>
              <a:rPr lang="en-GB" dirty="0">
                <a:solidFill>
                  <a:schemeClr val="bg1"/>
                </a:solidFill>
              </a:rPr>
              <a:t>Guard your eyes, </a:t>
            </a:r>
            <a:r>
              <a:rPr lang="en-GB" sz="2400" dirty="0">
                <a:solidFill>
                  <a:schemeClr val="bg1"/>
                </a:solidFill>
              </a:rPr>
              <a:t>v29</a:t>
            </a:r>
            <a:endParaRPr lang="en-GB" dirty="0">
              <a:solidFill>
                <a:schemeClr val="bg1"/>
              </a:solidFill>
            </a:endParaRPr>
          </a:p>
          <a:p>
            <a:pPr marL="857250" lvl="1" indent="-457200"/>
            <a:r>
              <a:rPr lang="en-GB" dirty="0">
                <a:solidFill>
                  <a:schemeClr val="bg1"/>
                </a:solidFill>
              </a:rPr>
              <a:t>Keep your hands to yourself, </a:t>
            </a:r>
            <a:r>
              <a:rPr lang="en-GB" sz="2400" dirty="0">
                <a:solidFill>
                  <a:schemeClr val="bg1"/>
                </a:solidFill>
              </a:rPr>
              <a:t>v30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B856E3-7BB4-870B-1CD1-0D28A304BB95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BA407C7-56EA-396A-9BAD-2907DC1B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0E71C-E3CD-4B17-7F8B-C14D3AA0E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915576-41DE-3913-D416-07123AA6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lust at all costs </a:t>
            </a:r>
            <a:r>
              <a:rPr lang="en-GB" sz="3600" dirty="0">
                <a:solidFill>
                  <a:schemeClr val="bg1"/>
                </a:solidFill>
              </a:rPr>
              <a:t>-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v29-30</a:t>
            </a:r>
            <a:r>
              <a:rPr lang="en-GB" dirty="0">
                <a:solidFill>
                  <a:schemeClr val="bg1"/>
                </a:solidFill>
              </a:rPr>
              <a:t>  </a:t>
            </a:r>
          </a:p>
          <a:p>
            <a:pPr marL="857250" lvl="1" indent="-457200"/>
            <a:r>
              <a:rPr lang="en-GB" dirty="0">
                <a:solidFill>
                  <a:schemeClr val="bg1"/>
                </a:solidFill>
              </a:rPr>
              <a:t>Guard your eyes, </a:t>
            </a:r>
            <a:r>
              <a:rPr lang="en-GB" sz="2400" dirty="0">
                <a:solidFill>
                  <a:schemeClr val="bg1"/>
                </a:solidFill>
              </a:rPr>
              <a:t>v29</a:t>
            </a:r>
            <a:endParaRPr lang="en-GB" dirty="0">
              <a:solidFill>
                <a:schemeClr val="bg1"/>
              </a:solidFill>
            </a:endParaRPr>
          </a:p>
          <a:p>
            <a:pPr marL="857250" lvl="1" indent="-457200"/>
            <a:r>
              <a:rPr lang="en-GB" dirty="0">
                <a:solidFill>
                  <a:schemeClr val="bg1"/>
                </a:solidFill>
              </a:rPr>
              <a:t>Keep your hands to yourself, </a:t>
            </a:r>
            <a:r>
              <a:rPr lang="en-GB" sz="2400" dirty="0">
                <a:solidFill>
                  <a:schemeClr val="bg1"/>
                </a:solidFill>
              </a:rPr>
              <a:t>v30</a:t>
            </a:r>
          </a:p>
          <a:p>
            <a:pPr marL="857250" lvl="1" indent="-457200"/>
            <a:r>
              <a:rPr lang="en-GB" dirty="0">
                <a:solidFill>
                  <a:schemeClr val="bg1"/>
                </a:solidFill>
              </a:rPr>
              <a:t>Guide your feet </a:t>
            </a:r>
            <a:r>
              <a:rPr lang="en-GB" sz="2400" dirty="0">
                <a:solidFill>
                  <a:schemeClr val="bg1"/>
                </a:solidFill>
              </a:rPr>
              <a:t>(Matt 18)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FEA77-F0ED-3DC9-9208-C71755512DEB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2033F03-69F2-F64B-5B09-34BE8C96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1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F9170-0524-B8AD-CA97-5B967F7E3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9F1E48-FA3D-331B-AE6F-37C3E36E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 - a reluctant concession by the Lord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sz="2800" dirty="0">
                <a:solidFill>
                  <a:schemeClr val="bg1"/>
                </a:solidFill>
              </a:rPr>
              <a:t>v32.  (Deut 24, Matt 19:8) </a:t>
            </a:r>
            <a:endParaRPr lang="en-GB" dirty="0">
              <a:solidFill>
                <a:schemeClr val="bg1"/>
              </a:solidFill>
            </a:endParaRP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079E9B-1F67-2AD3-68BA-4CB1EB807D28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20F1317-09E7-A5AA-8545-05BA1AC4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51185-272C-EFF9-6446-DE9D3FD0E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4D85DE-F224-CC58-F226-8865A593D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Divorce - a reluctant concession by the Lord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sz="2800" dirty="0">
                <a:solidFill>
                  <a:schemeClr val="bg1"/>
                </a:solidFill>
              </a:rPr>
              <a:t>v32.  (Deut 24, Matt 19:8) 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	Two legitimate grounds for divorce:</a:t>
            </a:r>
          </a:p>
          <a:p>
            <a:pPr marL="1676400" lvl="2" indent="-514350">
              <a:buFont typeface="+mj-lt"/>
              <a:buAutoNum type="romanLcPeriod"/>
            </a:pPr>
            <a:r>
              <a:rPr lang="en-GB" dirty="0">
                <a:solidFill>
                  <a:schemeClr val="bg1"/>
                </a:solidFill>
              </a:rPr>
              <a:t>Sexual immorality –</a:t>
            </a:r>
          </a:p>
          <a:p>
            <a:pPr marL="1676400" lvl="2" indent="-514350">
              <a:buFont typeface="+mj-lt"/>
              <a:buAutoNum type="romanLcPeriod"/>
            </a:pPr>
            <a:r>
              <a:rPr lang="en-GB" sz="2400" dirty="0">
                <a:solidFill>
                  <a:schemeClr val="bg1"/>
                </a:solidFill>
              </a:rPr>
              <a:t>Desertion (1 Cor 7)</a:t>
            </a: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A6569E-F3B2-4C0F-77D9-67ABDFBEA914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D4C097D-35BE-CC66-9C8A-02A5B4C5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394BF-005A-20FC-A1C6-108120637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0F14CD-781D-4544-CCD5-D7D0E174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is better than cure!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41C77D-B070-6C27-28DD-63976C7600D9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0E28392-93AC-9CAA-3CC3-832A9552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9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559AC-04EF-795E-D384-8F54A7FFF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E4A879-983B-C937-66CF-31550462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is better than cure!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If the grass is greener on the other side of the fence it’s time to water your own side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BFCF20-3404-83E3-6012-6B62F5C7EC9F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B5C95F50-ADA6-479E-5073-626296468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5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2DEDD-0A2D-2B1C-CFC8-7B31B981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A23FD4-982D-4302-8DEE-44E3478C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8E8173-A180-36E6-9F4E-F88205D8D3EF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5D24666-778F-DBF3-326A-46966128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DB78F-50E7-451A-5B94-F8B99E3C0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57BA5-4F44-4F2E-757C-16A0C64BD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27C008-3571-1799-32DF-D257121A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is better than cure!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If the grass is greener on the other side of the fence it’s time to water your own side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Don’t take a good relationship for granted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54289A-1245-3C04-8859-4033E73BD1A9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768A60F-B68E-0BF7-6CBF-50F4F899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1CF17-2436-8177-E830-7A05783F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9FE83B-EC37-0398-B73E-E839BB52A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is better than cure!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If the grass is greener on the other side of the fence it’s time to water your own side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Don’t take a good relationship for granted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Choose your spouse wisely </a:t>
            </a: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60D3FB-732C-0B90-24BE-20AA1C7AA18E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FD5AB6B-FBC4-7408-6032-6102B3C5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3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is as bad as adultery </a:t>
            </a:r>
            <a:r>
              <a:rPr lang="en-GB" sz="2800" dirty="0">
                <a:solidFill>
                  <a:schemeClr val="bg1"/>
                </a:solidFill>
              </a:rPr>
              <a:t>- v27-28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89395AA7-3B8E-CE7C-5D21-95C656AC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9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767F0-C62A-2211-148A-E25ADB6E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4AC6FB-A7CB-C55D-2633-F23882D1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Prevention is better than cure!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when we fail</a:t>
            </a:r>
            <a:endParaRPr lang="en-GB" sz="4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3B9982-879C-7357-75C5-691B0FBB370F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71B422B-21AD-75E4-F568-000B3E4A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32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D3799-83BF-172D-3EA5-A192FC9CA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21FB2A-60A2-855D-A474-605B4201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Prevention is better than cure!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when we fail</a:t>
            </a:r>
          </a:p>
          <a:p>
            <a:pPr marL="1030288" lvl="1" indent="-630238"/>
            <a:r>
              <a:rPr lang="en-GB" sz="3300" dirty="0">
                <a:solidFill>
                  <a:schemeClr val="bg1"/>
                </a:solidFill>
              </a:rPr>
              <a:t>Know that sexual sin not the unforgivable sin.</a:t>
            </a:r>
          </a:p>
          <a:p>
            <a:pPr marL="630238" indent="-630238">
              <a:buFont typeface="+mj-lt"/>
              <a:buAutoNum type="arabicPeriod"/>
            </a:pPr>
            <a:endParaRPr lang="en-GB" sz="3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A8990-7F0A-E611-D67F-0C0CBD959A0D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ACBABD2-950B-85D8-D71D-5FB04461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65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35461-A6A7-259C-4CBA-C1FC9C894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9AA586-896A-A004-E2C6-7F001F2E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spcBef>
                <a:spcPts val="600"/>
              </a:spcBef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Prevention is better than cure!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when we fail</a:t>
            </a:r>
          </a:p>
          <a:p>
            <a:pPr marL="1030288" lvl="1" indent="-630238"/>
            <a:r>
              <a:rPr lang="en-GB" sz="3300" dirty="0">
                <a:solidFill>
                  <a:schemeClr val="bg1"/>
                </a:solidFill>
              </a:rPr>
              <a:t>Know that sexual sin not the unforgivable sin.</a:t>
            </a:r>
          </a:p>
          <a:p>
            <a:pPr marL="1030288" lvl="1" indent="-630238"/>
            <a:r>
              <a:rPr lang="en-GB" sz="3300" dirty="0">
                <a:solidFill>
                  <a:schemeClr val="bg1"/>
                </a:solidFill>
              </a:rPr>
              <a:t>Know that you are allowed to enjoy God’s smile again! </a:t>
            </a:r>
          </a:p>
          <a:p>
            <a:pPr marL="712788" indent="-712788">
              <a:buNone/>
            </a:pPr>
            <a:r>
              <a:rPr lang="en-GB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84D71A-3E50-CAEF-51C8-4C9184E2C9FD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6E3ABEE4-65DA-43A4-F4C0-71D65940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4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CEA7-8947-89EB-098B-837425FF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D1CAF-9DDF-D320-3511-8EBD3AA6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Avoid lust at all costs - </a:t>
            </a:r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v29-30</a:t>
            </a:r>
            <a:r>
              <a:rPr lang="en-GB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Divorce - a reluctant concession by the Lord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Prevention is better than cure!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when we fail</a:t>
            </a:r>
          </a:p>
          <a:p>
            <a:pPr marL="1030288" lvl="1" indent="-630238"/>
            <a:r>
              <a:rPr lang="en-GB" sz="3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Know that sexual sin not the unforgivable sin.</a:t>
            </a:r>
          </a:p>
          <a:p>
            <a:pPr marL="1030288" lvl="1" indent="-630238"/>
            <a:r>
              <a:rPr lang="en-GB" sz="3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Know that you are allowed to enjoy God’s smile again! </a:t>
            </a:r>
          </a:p>
          <a:p>
            <a:pPr marL="712788" indent="-712788">
              <a:buNone/>
            </a:pPr>
            <a:r>
              <a:rPr lang="en-GB" sz="3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	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know God’s smile again  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GB" sz="2800" dirty="0">
                <a:solidFill>
                  <a:schemeClr val="bg1"/>
                </a:solidFill>
              </a:rPr>
              <a:t>Repent 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GB" sz="2800" dirty="0">
                <a:solidFill>
                  <a:schemeClr val="bg1"/>
                </a:solidFill>
              </a:rPr>
              <a:t>Say sorry</a:t>
            </a:r>
          </a:p>
          <a:p>
            <a:pPr marL="1371600" lvl="2" indent="-571500">
              <a:buFont typeface="+mj-lt"/>
              <a:buAutoNum type="romanLcPeriod"/>
            </a:pPr>
            <a:r>
              <a:rPr lang="en-GB" sz="2800" dirty="0">
                <a:solidFill>
                  <a:schemeClr val="bg1"/>
                </a:solidFill>
              </a:rPr>
              <a:t>Accept God’s forgiveness </a:t>
            </a:r>
          </a:p>
          <a:p>
            <a:pPr marL="630238" indent="-630238">
              <a:buFont typeface="+mj-lt"/>
              <a:buAutoNum type="arabicPeriod"/>
            </a:pPr>
            <a:endParaRPr lang="en-GB" sz="36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6DF242-44F7-9646-184D-F4FEADA42E97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79630DC4-D1B8-A700-3F08-0B7933E3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4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3B13D-111D-7672-F643-64FCD6BEA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90417-6BF8-EB68-7592-5277E6D4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3967215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4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heard that it was said, “You shall not commit adultery. But I tell you that anyone who looks at a woman lustfully has already committed adultery with her in his heart.’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Matthew 5v27-28</a:t>
            </a:r>
          </a:p>
        </p:txBody>
      </p:sp>
    </p:spTree>
    <p:extLst>
      <p:ext uri="{BB962C8B-B14F-4D97-AF65-F5344CB8AC3E}">
        <p14:creationId xmlns:p14="http://schemas.microsoft.com/office/powerpoint/2010/main" val="281675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DEAA8-8A59-FA17-7FBA-2EB248F04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2EF66A-A25C-B3C1-ACE9-1885458AF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is as bad as adultery </a:t>
            </a:r>
            <a:r>
              <a:rPr lang="en-GB" sz="2800" dirty="0">
                <a:solidFill>
                  <a:schemeClr val="bg1"/>
                </a:solidFill>
              </a:rPr>
              <a:t>- v27-28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1030288" lvl="1" indent="-317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What we think matters to God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EF1E05-C300-A8A8-D4DB-0ADE0BBCBCED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7B7EE78F-9EE7-05A9-8065-4F01460F0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5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64DBE8-8338-D621-8F24-E327432A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76672"/>
            <a:ext cx="8424936" cy="56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E0E43-4B0C-5749-F61A-0C6FAB2DB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FB68CE-CCCD-8962-BA40-01151FEC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is as bad as adultery </a:t>
            </a:r>
            <a:r>
              <a:rPr lang="en-GB" sz="2800" dirty="0">
                <a:solidFill>
                  <a:schemeClr val="bg1"/>
                </a:solidFill>
              </a:rPr>
              <a:t>- v27-28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1030288" lvl="1" indent="-317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What we think matters to God </a:t>
            </a:r>
          </a:p>
          <a:p>
            <a:pPr marL="1030288" lvl="1" indent="-317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It’s the start of a slippery slope </a:t>
            </a: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2F6CF-9CBF-2167-038D-0FC21ACDC2CF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01CB4FD-C9FE-8EDB-7768-604ECF6F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1F1E2-DB16-B2F8-2611-AA4C1688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382CEB-C9D6-C14D-322E-D83B807D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38049"/>
            <a:ext cx="8280920" cy="3967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person is tempted when they are dragged away by their own evil desire and enticed. Then, after desire has conceived, it gives birth to sin; and sin, when it is full-grown, gives birth to death.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</a:rPr>
              <a:t>James 1v14-15 </a:t>
            </a:r>
          </a:p>
        </p:txBody>
      </p:sp>
    </p:spTree>
    <p:extLst>
      <p:ext uri="{BB962C8B-B14F-4D97-AF65-F5344CB8AC3E}">
        <p14:creationId xmlns:p14="http://schemas.microsoft.com/office/powerpoint/2010/main" val="308187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4B6AB-E4E5-C84A-1A52-2E251893A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A647E7-6F57-1E04-D745-FA701E5C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 is as bad as adultery </a:t>
            </a:r>
            <a:r>
              <a:rPr lang="en-GB" sz="2800" dirty="0">
                <a:solidFill>
                  <a:schemeClr val="bg1"/>
                </a:solidFill>
              </a:rPr>
              <a:t>- v27-28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1030288" lvl="1" indent="-317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What we think matters to God </a:t>
            </a:r>
          </a:p>
          <a:p>
            <a:pPr marL="1030288" lvl="1" indent="-317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It’s the start of a slippery slope </a:t>
            </a:r>
          </a:p>
          <a:p>
            <a:pPr marL="1030288" lvl="1" indent="-3175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Lust harms relationships</a:t>
            </a:r>
          </a:p>
          <a:p>
            <a:pPr marL="630238" indent="-630238">
              <a:buFont typeface="+mj-lt"/>
              <a:buAutoNum type="arabicPeriod"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C0721-2C68-1BE7-7909-44AB596F0840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1821361-9782-A6E2-6F57-EDE75499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9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AE080-D1F4-A283-08BD-5E98C4F2F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1C5006-6F38-FD6E-70F4-2671119C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630238" indent="-630238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Lust is as bad as adultery 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- v27-28 </a:t>
            </a:r>
          </a:p>
          <a:p>
            <a:pPr marL="630238" indent="-630238">
              <a:buFont typeface="+mj-lt"/>
              <a:buAutoNum type="arabicPeriod"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lust at all costs </a:t>
            </a:r>
            <a:r>
              <a:rPr lang="en-GB" sz="3600" dirty="0">
                <a:solidFill>
                  <a:schemeClr val="bg1"/>
                </a:solidFill>
              </a:rPr>
              <a:t>-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v29-30</a:t>
            </a:r>
            <a:r>
              <a:rPr lang="en-GB" dirty="0">
                <a:solidFill>
                  <a:schemeClr val="bg1"/>
                </a:solidFill>
              </a:rPr>
              <a:t>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114008-3B95-53CD-F5A3-041E74CD0345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4F3D4ED-D982-CC36-421C-BFFB65D5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l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Protect your Marriage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6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How to Protect your Marriage</vt:lpstr>
      <vt:lpstr>PowerPoint Presentation</vt:lpstr>
      <vt:lpstr>How to Protect your Marriage</vt:lpstr>
      <vt:lpstr>PowerPoint Presentation</vt:lpstr>
      <vt:lpstr>How to Protect your Marriage</vt:lpstr>
      <vt:lpstr>PowerPoint Presentation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  <vt:lpstr>How to Protect your Marriage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44</cp:revision>
  <dcterms:created xsi:type="dcterms:W3CDTF">2013-08-31T19:50:37Z</dcterms:created>
  <dcterms:modified xsi:type="dcterms:W3CDTF">2024-03-04T14:20:22Z</dcterms:modified>
</cp:coreProperties>
</file>