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78" r:id="rId4"/>
    <p:sldId id="287" r:id="rId5"/>
    <p:sldId id="288" r:id="rId6"/>
    <p:sldId id="279" r:id="rId7"/>
    <p:sldId id="280" r:id="rId8"/>
    <p:sldId id="259" r:id="rId9"/>
    <p:sldId id="281" r:id="rId10"/>
    <p:sldId id="282" r:id="rId11"/>
    <p:sldId id="283" r:id="rId12"/>
    <p:sldId id="284" r:id="rId13"/>
    <p:sldId id="260" r:id="rId14"/>
    <p:sldId id="261" r:id="rId15"/>
    <p:sldId id="289" r:id="rId16"/>
    <p:sldId id="285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F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D8DC5-2BF5-45D9-86A0-299B3917715A}" type="datetimeFigureOut">
              <a:rPr lang="en-GB" smtClean="0"/>
              <a:pPr/>
              <a:t>19/05/2024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19CAB-4D9D-4385-B3F4-99C5DF166E4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0" y="5877272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#10 – </a:t>
            </a: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How To Avoid being Crippled by Worry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275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Benefits of Long Term Investment!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do not worry’ v25 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The dividend of thinking long term is relief from worry </a:t>
            </a:r>
            <a:r>
              <a:rPr lang="en-GB" sz="2000" b="1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To worry is to </a:t>
            </a:r>
            <a:r>
              <a:rPr lang="en-GB" sz="2400" b="1" dirty="0">
                <a:solidFill>
                  <a:schemeClr val="bg1"/>
                </a:solidFill>
              </a:rPr>
              <a:t>miss the point of life</a:t>
            </a:r>
            <a:r>
              <a:rPr lang="en-GB" sz="2000" dirty="0">
                <a:solidFill>
                  <a:schemeClr val="bg1"/>
                </a:solidFill>
              </a:rPr>
              <a:t>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chemeClr val="bg1"/>
                </a:solidFill>
              </a:rPr>
              <a:t>		</a:t>
            </a:r>
            <a:r>
              <a:rPr lang="en-GB" sz="1800" i="1" dirty="0">
                <a:solidFill>
                  <a:schemeClr val="bg1"/>
                </a:solidFill>
              </a:rPr>
              <a:t>‘Is not LIFE more important than food and clothes?’ </a:t>
            </a:r>
            <a:r>
              <a:rPr lang="en-GB" sz="1800" b="1" dirty="0">
                <a:solidFill>
                  <a:schemeClr val="bg1"/>
                </a:solidFill>
              </a:rPr>
              <a:t>v25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F7FE23-C299-F4A5-8813-AD2AB29813E6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438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Benefits of Long Term Investment!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do not worry’ v25 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The dividend of thinking long term is relief from worry </a:t>
            </a:r>
            <a:r>
              <a:rPr lang="en-GB" sz="2000" b="1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worry is to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miss the point of life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		</a:t>
            </a:r>
            <a:r>
              <a:rPr lang="en-GB" sz="1800" i="1" dirty="0">
                <a:solidFill>
                  <a:schemeClr val="tx1">
                    <a:lumMod val="75000"/>
                  </a:schemeClr>
                </a:solidFill>
              </a:rPr>
              <a:t>‘Is not LIFE more important than food and clothes?’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</a:rPr>
              <a:t>v25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Worry is </a:t>
            </a:r>
            <a:r>
              <a:rPr lang="en-GB" sz="2400" b="1" dirty="0">
                <a:solidFill>
                  <a:schemeClr val="bg1"/>
                </a:solidFill>
              </a:rPr>
              <a:t>illogical</a:t>
            </a:r>
            <a:r>
              <a:rPr lang="en-GB" sz="2000" dirty="0">
                <a:solidFill>
                  <a:schemeClr val="bg1"/>
                </a:solidFill>
              </a:rPr>
              <a:t>, v26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chemeClr val="bg1"/>
                </a:solidFill>
              </a:rPr>
              <a:t>		</a:t>
            </a:r>
            <a:r>
              <a:rPr lang="en-GB" sz="1800" i="1" dirty="0">
                <a:solidFill>
                  <a:schemeClr val="bg1"/>
                </a:solidFill>
              </a:rPr>
              <a:t>God looks after the birds – and you are more important to him than them!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endParaRPr lang="en-GB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F7FE23-C299-F4A5-8813-AD2AB29813E6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029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Benefits of Long Term Investment!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do not worry’ v25 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The dividend of thinking long term is relief from worry </a:t>
            </a:r>
            <a:r>
              <a:rPr lang="en-GB" sz="2000" b="1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b="1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worry is to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miss the point of life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		</a:t>
            </a:r>
            <a:r>
              <a:rPr lang="en-GB" sz="1800" i="1" dirty="0">
                <a:solidFill>
                  <a:schemeClr val="tx1">
                    <a:lumMod val="75000"/>
                  </a:schemeClr>
                </a:solidFill>
              </a:rPr>
              <a:t>‘Is not LIFE more important than food and clothes?’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</a:rPr>
              <a:t>v25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illogical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v26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		</a:t>
            </a:r>
            <a:r>
              <a:rPr lang="en-GB" sz="1800" i="1" dirty="0">
                <a:solidFill>
                  <a:schemeClr val="tx1">
                    <a:lumMod val="75000"/>
                  </a:schemeClr>
                </a:solidFill>
              </a:rPr>
              <a:t>God looks after the birds – and you are more important to him than them!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Worry is a </a:t>
            </a:r>
            <a:r>
              <a:rPr lang="en-GB" sz="2400" b="1" dirty="0">
                <a:solidFill>
                  <a:schemeClr val="bg1"/>
                </a:solidFill>
              </a:rPr>
              <a:t>waste</a:t>
            </a:r>
            <a:r>
              <a:rPr lang="en-GB" sz="2000" dirty="0">
                <a:solidFill>
                  <a:schemeClr val="bg1"/>
                </a:solidFill>
              </a:rPr>
              <a:t> of time - v27 </a:t>
            </a: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F7FE23-C299-F4A5-8813-AD2AB29813E6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26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266429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‘Worry does not empty tomorrow of its sorrow, it empties today of its strength.’ </a:t>
            </a:r>
            <a:br>
              <a:rPr lang="en-GB" dirty="0">
                <a:solidFill>
                  <a:schemeClr val="bg1"/>
                </a:solidFill>
              </a:rPr>
            </a:br>
            <a:br>
              <a:rPr lang="en-GB" dirty="0"/>
            </a:br>
            <a:r>
              <a:rPr lang="en-GB" dirty="0"/>
              <a:t>	    </a:t>
            </a:r>
            <a:r>
              <a:rPr lang="en-GB" sz="3600" dirty="0"/>
              <a:t>Corrie Ten Boom 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 descr="Corrie Ten B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429000"/>
            <a:ext cx="1073376" cy="1349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Short Term Benefits of Long Term Investment!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‘</a:t>
            </a:r>
            <a:r>
              <a:rPr lang="en-GB" sz="2400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do not worry’ v25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dividend of thinking long term is relief from worry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worry is to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miss the point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of life - v25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is illogical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v26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a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waste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of time - v27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Worry is </a:t>
            </a:r>
            <a:r>
              <a:rPr lang="en-GB" sz="2400" b="1" dirty="0">
                <a:solidFill>
                  <a:schemeClr val="bg1"/>
                </a:solidFill>
              </a:rPr>
              <a:t>incompatible</a:t>
            </a:r>
            <a:r>
              <a:rPr lang="en-GB" sz="2000" dirty="0">
                <a:solidFill>
                  <a:schemeClr val="bg1"/>
                </a:solidFill>
              </a:rPr>
              <a:t> with faith - v28-30 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0589A-B2C5-18A0-C297-E29CA92901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F15C7-E227-94A1-F8FC-F62977960B05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8DAE61-F6E3-9497-A7EF-427EFE622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-27384"/>
            <a:ext cx="6885384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9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Short Term Benefits of Long Term Investment!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‘</a:t>
            </a:r>
            <a:r>
              <a:rPr lang="en-GB" sz="2400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do not worry’ v25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dividend/benefit of thinking long term is relief from worry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worry is to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miss the point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of life - v25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is illogical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v26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a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waste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of time - v27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incompatible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with faith - v28-30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Worry about ‘things’ is </a:t>
            </a:r>
            <a:r>
              <a:rPr lang="en-GB" sz="2400" dirty="0">
                <a:solidFill>
                  <a:schemeClr val="bg1"/>
                </a:solidFill>
              </a:rPr>
              <a:t>unchristian</a:t>
            </a:r>
            <a:r>
              <a:rPr lang="en-GB" sz="2000" dirty="0">
                <a:solidFill>
                  <a:schemeClr val="bg1"/>
                </a:solidFill>
              </a:rPr>
              <a:t> - v32!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i="1" dirty="0">
                <a:solidFill>
                  <a:schemeClr val="bg1"/>
                </a:solidFill>
              </a:rPr>
              <a:t>		‘</a:t>
            </a:r>
            <a:r>
              <a:rPr lang="en-GB" sz="1600" i="1" dirty="0">
                <a:solidFill>
                  <a:schemeClr val="bg1"/>
                </a:solidFill>
              </a:rPr>
              <a:t>the pagans run after these things’</a:t>
            </a:r>
            <a:endParaRPr lang="en-GB" sz="1800" i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0589A-B2C5-18A0-C297-E29CA92901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F15C7-E227-94A1-F8FC-F62977960B05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5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Short Term Benefits of Long Term Investment!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‘</a:t>
            </a:r>
            <a:r>
              <a:rPr lang="en-GB" sz="2400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do not worry’ v25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lvl="1"/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dividend/benefit of thinking long term is relief from worry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To worry is to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miss the point 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of life - v25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is illogical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, v26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a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waste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of time - v27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incompatible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with faith - v28-30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Worry is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unchristian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- v32! </a:t>
            </a:r>
          </a:p>
          <a:p>
            <a:pPr lvl="1">
              <a:spcBef>
                <a:spcPts val="0"/>
              </a:spcBef>
            </a:pPr>
            <a:r>
              <a:rPr lang="en-GB" sz="2000" dirty="0">
                <a:solidFill>
                  <a:schemeClr val="bg1"/>
                </a:solidFill>
              </a:rPr>
              <a:t>Worry is </a:t>
            </a:r>
            <a:r>
              <a:rPr lang="en-GB" sz="2400" b="1" dirty="0">
                <a:solidFill>
                  <a:schemeClr val="bg1"/>
                </a:solidFill>
              </a:rPr>
              <a:t>unnecessary</a:t>
            </a:r>
            <a:r>
              <a:rPr lang="en-GB" sz="2000" dirty="0">
                <a:solidFill>
                  <a:schemeClr val="bg1"/>
                </a:solidFill>
              </a:rPr>
              <a:t> - v33! </a:t>
            </a:r>
          </a:p>
          <a:p>
            <a:pPr lvl="1" indent="-22225">
              <a:spcBef>
                <a:spcPts val="0"/>
              </a:spcBef>
              <a:buNone/>
            </a:pPr>
            <a:r>
              <a:rPr lang="en-GB" sz="2000" dirty="0">
                <a:solidFill>
                  <a:schemeClr val="bg1"/>
                </a:solidFill>
              </a:rPr>
              <a:t>		</a:t>
            </a:r>
            <a:r>
              <a:rPr lang="en-GB" sz="1600" i="1" dirty="0">
                <a:solidFill>
                  <a:schemeClr val="bg1"/>
                </a:solidFill>
              </a:rPr>
              <a:t>‘Seek first his kingdom and his righteousness and all these things will be given to you as well.’</a:t>
            </a:r>
            <a:endParaRPr lang="en-GB" sz="2000" i="1" dirty="0">
              <a:solidFill>
                <a:schemeClr val="bg1"/>
              </a:solidFill>
            </a:endParaRPr>
          </a:p>
          <a:p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0589A-B2C5-18A0-C297-E29CA929019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FF15C7-E227-94A1-F8FC-F62977960B05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98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focus on things that have a short shelf life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	‘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store up for yourselves treasures on earth …’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v19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A853EA-D302-62A2-EE0E-79B6863D0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focus on things that have a short shelf life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GB" dirty="0">
                <a:solidFill>
                  <a:schemeClr val="bg1"/>
                </a:solidFill>
              </a:rPr>
              <a:t>	‘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store up for yourselves treasures on earth …’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v19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They have no ultimate value - v19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They tend to lead us away from God - v21!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GB" sz="2000" dirty="0">
                <a:solidFill>
                  <a:schemeClr val="bg1"/>
                </a:solidFill>
              </a:rPr>
              <a:t>They enslave us - v24!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A853EA-D302-62A2-EE0E-79B6863D0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</p:spTree>
    <p:extLst>
      <p:ext uri="{BB962C8B-B14F-4D97-AF65-F5344CB8AC3E}">
        <p14:creationId xmlns:p14="http://schemas.microsoft.com/office/powerpoint/2010/main" val="331196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en You Come to a Fork in the Road...">
            <a:extLst>
              <a:ext uri="{FF2B5EF4-FFF2-40B4-BE49-F238E27FC236}">
                <a16:creationId xmlns:a16="http://schemas.microsoft.com/office/drawing/2014/main" id="{EE6DBDD1-BD41-A582-BBF7-62D8182A1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907300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0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CE5E83-3CDA-EC45-F1FC-52B6804DD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26150"/>
            <a:ext cx="7776864" cy="69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6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Don’t focus on things that have a short shelf life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Do not store up for yourselves treasures on earth …’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v19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instead on the long term</a:t>
            </a:r>
          </a:p>
          <a:p>
            <a:pPr marL="360363" indent="-360363">
              <a:buNone/>
            </a:pPr>
            <a:r>
              <a:rPr lang="en-GB" dirty="0">
                <a:solidFill>
                  <a:schemeClr val="bg1"/>
                </a:solidFill>
              </a:rPr>
              <a:t>	‘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up for yourselves treasures in heaven</a:t>
            </a:r>
            <a:r>
              <a:rPr lang="en-GB" dirty="0">
                <a:solidFill>
                  <a:schemeClr val="bg1"/>
                </a:solidFill>
              </a:rPr>
              <a:t>.’ </a:t>
            </a:r>
            <a:r>
              <a:rPr lang="en-GB" sz="2400" dirty="0">
                <a:solidFill>
                  <a:schemeClr val="bg1"/>
                </a:solidFill>
              </a:rPr>
              <a:t>v20 </a:t>
            </a:r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A853EA-D302-62A2-EE0E-79B6863D0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</p:spTree>
    <p:extLst>
      <p:ext uri="{BB962C8B-B14F-4D97-AF65-F5344CB8AC3E}">
        <p14:creationId xmlns:p14="http://schemas.microsoft.com/office/powerpoint/2010/main" val="10619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Don’t focus on things that have a short shelf life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800" dirty="0">
                <a:solidFill>
                  <a:schemeClr val="tx1">
                    <a:lumMod val="75000"/>
                  </a:schemeClr>
                </a:solidFill>
              </a:rPr>
              <a:t>Do not store up for yourselves treasures on earth …’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400" dirty="0">
                <a:solidFill>
                  <a:schemeClr val="tx1">
                    <a:lumMod val="75000"/>
                  </a:schemeClr>
                </a:solidFill>
              </a:rPr>
              <a:t>v19</a:t>
            </a: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GB" sz="20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 instead on the long term</a:t>
            </a:r>
          </a:p>
          <a:p>
            <a:pPr marL="360363" indent="-360363">
              <a:buNone/>
            </a:pPr>
            <a:r>
              <a:rPr lang="en-GB" dirty="0">
                <a:solidFill>
                  <a:schemeClr val="bg1"/>
                </a:solidFill>
              </a:rPr>
              <a:t>	‘</a:t>
            </a:r>
            <a:r>
              <a:rPr lang="en-GB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 up for yourselves treasures in heaven</a:t>
            </a:r>
            <a:r>
              <a:rPr lang="en-GB" dirty="0">
                <a:solidFill>
                  <a:schemeClr val="bg1"/>
                </a:solidFill>
              </a:rPr>
              <a:t>.’ </a:t>
            </a:r>
            <a:r>
              <a:rPr lang="en-GB" sz="2400" dirty="0">
                <a:solidFill>
                  <a:schemeClr val="bg1"/>
                </a:solidFill>
              </a:rPr>
              <a:t>v20 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invest in your own relationship with Jesus</a:t>
            </a:r>
          </a:p>
          <a:p>
            <a:pPr lvl="1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invest in your relationships with people</a:t>
            </a:r>
          </a:p>
          <a:p>
            <a:pPr lvl="1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invest in the spreading of the message of Jesus </a:t>
            </a:r>
          </a:p>
          <a:p>
            <a:pPr lvl="1">
              <a:spcBef>
                <a:spcPts val="600"/>
              </a:spcBef>
            </a:pPr>
            <a:r>
              <a:rPr lang="en-GB" sz="2400" dirty="0">
                <a:solidFill>
                  <a:schemeClr val="bg1"/>
                </a:solidFill>
              </a:rPr>
              <a:t>invest helping the poor, sick and lonely, etc</a:t>
            </a:r>
            <a:r>
              <a:rPr lang="en-GB" dirty="0">
                <a:solidFill>
                  <a:schemeClr val="bg1"/>
                </a:solidFill>
              </a:rPr>
              <a:t>.  </a:t>
            </a:r>
          </a:p>
          <a:p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A98F89-101A-541D-5AC6-299A942097FF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9A853EA-D302-62A2-EE0E-79B6863D0B7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</p:spTree>
    <p:extLst>
      <p:ext uri="{BB962C8B-B14F-4D97-AF65-F5344CB8AC3E}">
        <p14:creationId xmlns:p14="http://schemas.microsoft.com/office/powerpoint/2010/main" val="304082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Benefits of Long Term Investment!</a:t>
            </a:r>
            <a: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‘</a:t>
            </a:r>
            <a:r>
              <a:rPr lang="en-GB" sz="2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</a:t>
            </a:r>
            <a:r>
              <a:rPr lang="en-GB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worry’ </a:t>
            </a:r>
            <a:r>
              <a:rPr lang="en-GB" sz="2400" dirty="0">
                <a:solidFill>
                  <a:schemeClr val="bg1"/>
                </a:solidFill>
              </a:rPr>
              <a:t>v25 </a:t>
            </a:r>
            <a:endParaRPr lang="en-GB" dirty="0">
              <a:solidFill>
                <a:schemeClr val="bg1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schemeClr val="bg1"/>
                </a:solidFill>
              </a:rPr>
              <a:t>The dividend of thinking long term is relief from worry </a:t>
            </a:r>
            <a:r>
              <a:rPr lang="en-GB" sz="2000" i="1" dirty="0">
                <a:solidFill>
                  <a:schemeClr val="bg1"/>
                </a:solidFill>
              </a:rPr>
              <a:t>now</a:t>
            </a:r>
            <a:r>
              <a:rPr lang="en-GB" sz="2000" dirty="0">
                <a:solidFill>
                  <a:schemeClr val="bg1"/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F7FE23-C299-F4A5-8813-AD2AB29813E6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GB" b="1" dirty="0">
                <a:solidFill>
                  <a:schemeClr val="tx1">
                    <a:lumMod val="75000"/>
                  </a:schemeClr>
                </a:solidFill>
              </a:rPr>
              <a:t>The Benefits of Long Term Investment! </a:t>
            </a:r>
          </a:p>
          <a:p>
            <a:pPr marL="0" indent="0">
              <a:buNone/>
            </a:pP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	‘</a:t>
            </a:r>
            <a:r>
              <a:rPr lang="en-GB" sz="2400" b="1" i="1" dirty="0">
                <a:solidFill>
                  <a:schemeClr val="tx1">
                    <a:lumMod val="75000"/>
                  </a:schemeClr>
                </a:solidFill>
              </a:rPr>
              <a:t>Therefore </a:t>
            </a:r>
            <a:r>
              <a:rPr lang="en-GB" sz="2400" b="1" dirty="0">
                <a:solidFill>
                  <a:schemeClr val="tx1">
                    <a:lumMod val="75000"/>
                  </a:schemeClr>
                </a:solidFill>
              </a:rPr>
              <a:t>do not worry’ v25 </a:t>
            </a:r>
            <a:endParaRPr lang="en-GB" b="1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spcBef>
                <a:spcPts val="1200"/>
              </a:spcBef>
            </a:pP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The dividend of thinking long term is relief from worry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now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! </a:t>
            </a:r>
          </a:p>
          <a:p>
            <a:pPr lvl="1"/>
            <a:endParaRPr lang="en-GB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Reasons Jesus gives why we shouldn’t worry 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GB" sz="2400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How to avoid being crippled by worry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Matt 6:19-34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F7FE23-C299-F4A5-8813-AD2AB29813E6}"/>
              </a:ext>
            </a:extLst>
          </p:cNvPr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337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Office PowerPoint</Application>
  <PresentationFormat>On-screen Show (4:3)</PresentationFormat>
  <Paragraphs>99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‘Worry does not empty tomorrow of its sorrow, it empties today of its strength.’        Corrie Ten Boom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Work from home</dc:creator>
  <cp:lastModifiedBy>Martin Aylett</cp:lastModifiedBy>
  <cp:revision>44</cp:revision>
  <dcterms:created xsi:type="dcterms:W3CDTF">2013-08-31T19:50:37Z</dcterms:created>
  <dcterms:modified xsi:type="dcterms:W3CDTF">2024-05-19T13:54:10Z</dcterms:modified>
</cp:coreProperties>
</file>