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The Seasons"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15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6" name="Freeform 6"/>
          <p:cNvSpPr/>
          <p:nvPr/>
        </p:nvSpPr>
        <p:spPr>
          <a:xfrm>
            <a:off x="-4265548" y="177674"/>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2" name="TextBox 2"/>
          <p:cNvSpPr txBox="1"/>
          <p:nvPr/>
        </p:nvSpPr>
        <p:spPr>
          <a:xfrm>
            <a:off x="1400973" y="3855374"/>
            <a:ext cx="15486053" cy="1904316"/>
          </a:xfrm>
          <a:prstGeom prst="rect">
            <a:avLst/>
          </a:prstGeom>
        </p:spPr>
        <p:txBody>
          <a:bodyPr lIns="0" tIns="0" rIns="0" bIns="0" rtlCol="0" anchor="t">
            <a:spAutoFit/>
          </a:bodyPr>
          <a:lstStyle/>
          <a:p>
            <a:pPr algn="ctr">
              <a:lnSpc>
                <a:spcPts val="12609"/>
              </a:lnSpc>
            </a:pPr>
            <a:r>
              <a:rPr lang="en-US" sz="14329">
                <a:solidFill>
                  <a:srgbClr val="CE4F00"/>
                </a:solidFill>
                <a:latin typeface="The Seasons"/>
                <a:ea typeface="The Seasons"/>
                <a:cs typeface="The Seasons"/>
                <a:sym typeface="The Seasons"/>
              </a:rPr>
              <a:t>Prayer</a:t>
            </a:r>
          </a:p>
        </p:txBody>
      </p:sp>
      <p:sp>
        <p:nvSpPr>
          <p:cNvPr id="3" name="TextBox 3"/>
          <p:cNvSpPr txBox="1"/>
          <p:nvPr/>
        </p:nvSpPr>
        <p:spPr>
          <a:xfrm>
            <a:off x="4168445" y="6819968"/>
            <a:ext cx="9951108" cy="555601"/>
          </a:xfrm>
          <a:prstGeom prst="rect">
            <a:avLst/>
          </a:prstGeom>
        </p:spPr>
        <p:txBody>
          <a:bodyPr wrap="square" lIns="0" tIns="0" rIns="0" bIns="0" rtlCol="0" anchor="t">
            <a:spAutoFit/>
          </a:bodyPr>
          <a:lstStyle/>
          <a:p>
            <a:pPr algn="ctr">
              <a:lnSpc>
                <a:spcPts val="3984"/>
              </a:lnSpc>
            </a:pPr>
            <a:r>
              <a:rPr lang="en-US" sz="5400" dirty="0">
                <a:solidFill>
                  <a:srgbClr val="CE4F00"/>
                </a:solidFill>
                <a:latin typeface="The Seasons"/>
                <a:ea typeface="The Seasons"/>
                <a:cs typeface="The Seasons"/>
                <a:sym typeface="The Seasons"/>
              </a:rPr>
              <a:t>Keeping our eyes fixed on Jesus</a:t>
            </a:r>
          </a:p>
        </p:txBody>
      </p:sp>
      <p:sp>
        <p:nvSpPr>
          <p:cNvPr id="4" name="TextBox 4"/>
          <p:cNvSpPr txBox="1"/>
          <p:nvPr/>
        </p:nvSpPr>
        <p:spPr>
          <a:xfrm>
            <a:off x="7073166" y="8723694"/>
            <a:ext cx="4141665" cy="347788"/>
          </a:xfrm>
          <a:prstGeom prst="rect">
            <a:avLst/>
          </a:prstGeom>
        </p:spPr>
        <p:txBody>
          <a:bodyPr wrap="square" lIns="0" tIns="0" rIns="0" bIns="0" rtlCol="0" anchor="t">
            <a:spAutoFit/>
          </a:bodyPr>
          <a:lstStyle/>
          <a:p>
            <a:pPr algn="ctr">
              <a:lnSpc>
                <a:spcPts val="2322"/>
              </a:lnSpc>
            </a:pPr>
            <a:r>
              <a:rPr lang="en-US" sz="4000" dirty="0">
                <a:solidFill>
                  <a:srgbClr val="000000"/>
                </a:solidFill>
                <a:latin typeface="The Seasons"/>
                <a:ea typeface="The Seasons"/>
                <a:cs typeface="The Seasons"/>
                <a:sym typeface="The Seasons"/>
              </a:rPr>
              <a:t>Matthew 6:5-13</a:t>
            </a:r>
          </a:p>
        </p:txBody>
      </p:sp>
      <p:sp>
        <p:nvSpPr>
          <p:cNvPr id="5" name="AutoShape 5"/>
          <p:cNvSpPr/>
          <p:nvPr/>
        </p:nvSpPr>
        <p:spPr>
          <a:xfrm flipV="1">
            <a:off x="3195409" y="9445051"/>
            <a:ext cx="11767940" cy="0"/>
          </a:xfrm>
          <a:prstGeom prst="line">
            <a:avLst/>
          </a:prstGeom>
          <a:ln w="38100" cap="flat">
            <a:solidFill>
              <a:srgbClr val="000000"/>
            </a:solidFill>
            <a:prstDash val="solid"/>
            <a:headEnd type="none" w="sm" len="sm"/>
            <a:tailEnd type="none" w="sm" len="sm"/>
          </a:ln>
        </p:spPr>
        <p:txBody>
          <a:bodyPr/>
          <a:lstStyle/>
          <a:p>
            <a:endParaRPr lang="en-GB"/>
          </a:p>
        </p:txBody>
      </p:sp>
      <p:sp>
        <p:nvSpPr>
          <p:cNvPr id="7" name="Freeform 7"/>
          <p:cNvSpPr/>
          <p:nvPr/>
        </p:nvSpPr>
        <p:spPr>
          <a:xfrm>
            <a:off x="14963349" y="2918031"/>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8" name="Freeform 8"/>
          <p:cNvSpPr/>
          <p:nvPr/>
        </p:nvSpPr>
        <p:spPr>
          <a:xfrm>
            <a:off x="13837308" y="3736629"/>
            <a:ext cx="2728763" cy="2813743"/>
          </a:xfrm>
          <a:custGeom>
            <a:avLst/>
            <a:gdLst/>
            <a:ahLst/>
            <a:cxnLst/>
            <a:rect l="l" t="t" r="r" b="b"/>
            <a:pathLst>
              <a:path w="2728763" h="2813743">
                <a:moveTo>
                  <a:pt x="0" y="0"/>
                </a:moveTo>
                <a:lnTo>
                  <a:pt x="2728764" y="0"/>
                </a:lnTo>
                <a:lnTo>
                  <a:pt x="2728764" y="2813742"/>
                </a:lnTo>
                <a:lnTo>
                  <a:pt x="0" y="2813742"/>
                </a:lnTo>
                <a:lnTo>
                  <a:pt x="0" y="0"/>
                </a:lnTo>
                <a:close/>
              </a:path>
            </a:pathLst>
          </a:custGeom>
          <a:blipFill>
            <a:blip>
              <a:extLst>
                <a:ext uri="{96DAC541-7B7A-43D3-8B79-37D633B846F1}">
                  <asvg:svgBlip xmlns:asvg="http://schemas.microsoft.com/office/drawing/2016/SVG/main" r:embed="rId3"/>
                </a:ext>
              </a:extLst>
            </a:blip>
            <a:stretch>
              <a:fillRect b="-6864"/>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915505" y="4059595"/>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TextBox 4"/>
          <p:cNvSpPr txBox="1"/>
          <p:nvPr/>
        </p:nvSpPr>
        <p:spPr>
          <a:xfrm>
            <a:off x="1028700" y="1458148"/>
            <a:ext cx="11660648" cy="1191802"/>
          </a:xfrm>
          <a:prstGeom prst="rect">
            <a:avLst/>
          </a:prstGeom>
        </p:spPr>
        <p:txBody>
          <a:bodyPr lIns="0" tIns="0" rIns="0" bIns="0" rtlCol="0" anchor="t">
            <a:spAutoFit/>
          </a:bodyPr>
          <a:lstStyle/>
          <a:p>
            <a:pPr algn="l">
              <a:lnSpc>
                <a:spcPts val="7876"/>
              </a:lnSpc>
            </a:pPr>
            <a:r>
              <a:rPr lang="en-US" sz="8950">
                <a:solidFill>
                  <a:srgbClr val="CE4F00"/>
                </a:solidFill>
                <a:latin typeface="The Seasons"/>
                <a:ea typeface="The Seasons"/>
                <a:cs typeface="The Seasons"/>
                <a:sym typeface="The Seasons"/>
              </a:rPr>
              <a:t>Why should we pray?</a:t>
            </a:r>
          </a:p>
        </p:txBody>
      </p:sp>
      <p:sp>
        <p:nvSpPr>
          <p:cNvPr id="5" name="TextBox 5"/>
          <p:cNvSpPr txBox="1"/>
          <p:nvPr/>
        </p:nvSpPr>
        <p:spPr>
          <a:xfrm>
            <a:off x="1028700" y="4383382"/>
            <a:ext cx="16575827" cy="4431983"/>
          </a:xfrm>
          <a:prstGeom prst="rect">
            <a:avLst/>
          </a:prstGeom>
        </p:spPr>
        <p:txBody>
          <a:bodyPr lIns="0" tIns="0" rIns="0" bIns="0" rtlCol="0" anchor="t">
            <a:spAutoFit/>
          </a:bodyPr>
          <a:lstStyle/>
          <a:p>
            <a:pPr algn="l"/>
            <a:r>
              <a:rPr lang="en-US" sz="4800" dirty="0">
                <a:solidFill>
                  <a:srgbClr val="000000"/>
                </a:solidFill>
                <a:latin typeface="The Seasons"/>
                <a:ea typeface="The Seasons"/>
                <a:cs typeface="The Seasons"/>
                <a:sym typeface="The Seasons"/>
              </a:rPr>
              <a:t>Prayer lifts our eyes from ourselves up to God. It reminds us that He is our loving Father. It humbles us under His will. It helps us to rely on Him daily. It reminds us that we are forgiven and to forgive. And it asks Him to guard our hearts in every circumstance. </a:t>
            </a:r>
          </a:p>
          <a:p>
            <a:pPr algn="l"/>
            <a:endParaRPr lang="en-US" sz="4800" dirty="0">
              <a:solidFill>
                <a:srgbClr val="000000"/>
              </a:solidFill>
              <a:latin typeface="The Seasons"/>
              <a:ea typeface="The Seasons"/>
              <a:cs typeface="The Seasons"/>
              <a:sym typeface="The Seaso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648732" y="417981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Freeform 4"/>
          <p:cNvSpPr/>
          <p:nvPr/>
        </p:nvSpPr>
        <p:spPr>
          <a:xfrm>
            <a:off x="10887133" y="3339145"/>
            <a:ext cx="5601028" cy="5418994"/>
          </a:xfrm>
          <a:custGeom>
            <a:avLst/>
            <a:gdLst/>
            <a:ahLst/>
            <a:cxnLst/>
            <a:rect l="l" t="t" r="r" b="b"/>
            <a:pathLst>
              <a:path w="5601028" h="5418994">
                <a:moveTo>
                  <a:pt x="0" y="0"/>
                </a:moveTo>
                <a:lnTo>
                  <a:pt x="5601028" y="0"/>
                </a:lnTo>
                <a:lnTo>
                  <a:pt x="5601028" y="5418994"/>
                </a:lnTo>
                <a:lnTo>
                  <a:pt x="0" y="541899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AutoShape 5"/>
          <p:cNvSpPr/>
          <p:nvPr/>
        </p:nvSpPr>
        <p:spPr>
          <a:xfrm>
            <a:off x="2266685" y="8294619"/>
            <a:ext cx="8924638" cy="0"/>
          </a:xfrm>
          <a:prstGeom prst="line">
            <a:avLst/>
          </a:prstGeom>
          <a:ln w="38100" cap="flat">
            <a:solidFill>
              <a:srgbClr val="000000"/>
            </a:solidFill>
            <a:prstDash val="solid"/>
            <a:headEnd type="none" w="sm" len="sm"/>
            <a:tailEnd type="none" w="sm" len="sm"/>
          </a:ln>
        </p:spPr>
        <p:txBody>
          <a:bodyPr/>
          <a:lstStyle/>
          <a:p>
            <a:endParaRPr lang="en-GB"/>
          </a:p>
        </p:txBody>
      </p:sp>
      <p:sp>
        <p:nvSpPr>
          <p:cNvPr id="6" name="TextBox 6"/>
          <p:cNvSpPr txBox="1"/>
          <p:nvPr/>
        </p:nvSpPr>
        <p:spPr>
          <a:xfrm>
            <a:off x="2266685" y="2781300"/>
            <a:ext cx="10307226" cy="1558373"/>
          </a:xfrm>
          <a:prstGeom prst="rect">
            <a:avLst/>
          </a:prstGeom>
        </p:spPr>
        <p:txBody>
          <a:bodyPr lIns="0" tIns="0" rIns="0" bIns="0" rtlCol="0" anchor="t">
            <a:spAutoFit/>
          </a:bodyPr>
          <a:lstStyle/>
          <a:p>
            <a:pPr algn="l">
              <a:lnSpc>
                <a:spcPts val="10378"/>
              </a:lnSpc>
            </a:pPr>
            <a:r>
              <a:rPr lang="en-US" sz="11794" dirty="0">
                <a:solidFill>
                  <a:srgbClr val="CE4F00"/>
                </a:solidFill>
                <a:latin typeface="The Seasons"/>
                <a:ea typeface="The Seasons"/>
                <a:cs typeface="The Seasons"/>
                <a:sym typeface="The Seasons"/>
              </a:rPr>
              <a:t>Introduction</a:t>
            </a:r>
          </a:p>
        </p:txBody>
      </p:sp>
      <p:sp>
        <p:nvSpPr>
          <p:cNvPr id="7" name="TextBox 7"/>
          <p:cNvSpPr txBox="1"/>
          <p:nvPr/>
        </p:nvSpPr>
        <p:spPr>
          <a:xfrm>
            <a:off x="2266685" y="4441911"/>
            <a:ext cx="9369508" cy="3693319"/>
          </a:xfrm>
          <a:prstGeom prst="rect">
            <a:avLst/>
          </a:prstGeom>
        </p:spPr>
        <p:txBody>
          <a:bodyPr lIns="0" tIns="0" rIns="0" bIns="0" rtlCol="0" anchor="t">
            <a:spAutoFit/>
          </a:bodyPr>
          <a:lstStyle/>
          <a:p>
            <a:pPr algn="l"/>
            <a:r>
              <a:rPr lang="en-US" sz="4800" dirty="0">
                <a:solidFill>
                  <a:srgbClr val="000000"/>
                </a:solidFill>
                <a:latin typeface="The Seasons"/>
                <a:ea typeface="The Seasons"/>
                <a:cs typeface="The Seasons"/>
                <a:sym typeface="The Seasons"/>
              </a:rPr>
              <a:t>Matt. 14 taught us the importance of keeping our eyes fixed upon Jesus, but how practically do we do that? Jesus </a:t>
            </a:r>
            <a:r>
              <a:rPr lang="en-US" sz="4800" dirty="0" err="1">
                <a:solidFill>
                  <a:srgbClr val="000000"/>
                </a:solidFill>
                <a:latin typeface="The Seasons"/>
                <a:ea typeface="The Seasons"/>
                <a:cs typeface="The Seasons"/>
                <a:sym typeface="The Seasons"/>
              </a:rPr>
              <a:t>prioritised</a:t>
            </a:r>
            <a:r>
              <a:rPr lang="en-US" sz="4800" dirty="0">
                <a:solidFill>
                  <a:srgbClr val="000000"/>
                </a:solidFill>
                <a:latin typeface="The Seasons"/>
                <a:ea typeface="The Seasons"/>
                <a:cs typeface="The Seasons"/>
                <a:sym typeface="The Seasons"/>
              </a:rPr>
              <a:t> prayer in all areas of His life.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648732" y="417981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Freeform 4"/>
          <p:cNvSpPr/>
          <p:nvPr/>
        </p:nvSpPr>
        <p:spPr>
          <a:xfrm>
            <a:off x="0" y="14286"/>
            <a:ext cx="18288000" cy="10272713"/>
          </a:xfrm>
          <a:custGeom>
            <a:avLst/>
            <a:gdLst/>
            <a:ahLst/>
            <a:cxnLst/>
            <a:rect l="l" t="t" r="r" b="b"/>
            <a:pathLst>
              <a:path w="12553359" h="7171106">
                <a:moveTo>
                  <a:pt x="0" y="0"/>
                </a:moveTo>
                <a:lnTo>
                  <a:pt x="12553358" y="0"/>
                </a:lnTo>
                <a:lnTo>
                  <a:pt x="12553358" y="7171106"/>
                </a:lnTo>
                <a:lnTo>
                  <a:pt x="0" y="7171106"/>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6049134" y="-4945715"/>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2150310" y="659375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Freeform 4"/>
          <p:cNvSpPr/>
          <p:nvPr/>
        </p:nvSpPr>
        <p:spPr>
          <a:xfrm>
            <a:off x="107732" y="1855676"/>
            <a:ext cx="6377052" cy="6575647"/>
          </a:xfrm>
          <a:custGeom>
            <a:avLst/>
            <a:gdLst/>
            <a:ahLst/>
            <a:cxnLst/>
            <a:rect l="l" t="t" r="r" b="b"/>
            <a:pathLst>
              <a:path w="6377052" h="6575647">
                <a:moveTo>
                  <a:pt x="0" y="0"/>
                </a:moveTo>
                <a:lnTo>
                  <a:pt x="6377052" y="0"/>
                </a:lnTo>
                <a:lnTo>
                  <a:pt x="6377052" y="6575648"/>
                </a:lnTo>
                <a:lnTo>
                  <a:pt x="0" y="6575648"/>
                </a:lnTo>
                <a:lnTo>
                  <a:pt x="0" y="0"/>
                </a:lnTo>
                <a:close/>
              </a:path>
            </a:pathLst>
          </a:custGeom>
          <a:blipFill>
            <a:blip>
              <a:extLst>
                <a:ext uri="{96DAC541-7B7A-43D3-8B79-37D633B846F1}">
                  <asvg:svgBlip xmlns:asvg="http://schemas.microsoft.com/office/drawing/2016/SVG/main" r:embed="rId3"/>
                </a:ext>
              </a:extLst>
            </a:blip>
            <a:stretch>
              <a:fillRect b="-6864"/>
            </a:stretch>
          </a:blipFill>
        </p:spPr>
        <p:txBody>
          <a:bodyPr/>
          <a:lstStyle/>
          <a:p>
            <a:endParaRPr lang="en-GB"/>
          </a:p>
        </p:txBody>
      </p:sp>
      <p:sp>
        <p:nvSpPr>
          <p:cNvPr id="5" name="TextBox 5"/>
          <p:cNvSpPr txBox="1"/>
          <p:nvPr/>
        </p:nvSpPr>
        <p:spPr>
          <a:xfrm>
            <a:off x="6288845" y="2707257"/>
            <a:ext cx="11378516" cy="1362807"/>
          </a:xfrm>
          <a:prstGeom prst="rect">
            <a:avLst/>
          </a:prstGeom>
        </p:spPr>
        <p:txBody>
          <a:bodyPr lIns="0" tIns="0" rIns="0" bIns="0" rtlCol="0" anchor="t">
            <a:spAutoFit/>
          </a:bodyPr>
          <a:lstStyle/>
          <a:p>
            <a:pPr algn="r">
              <a:lnSpc>
                <a:spcPts val="9090"/>
              </a:lnSpc>
            </a:pPr>
            <a:r>
              <a:rPr lang="en-US" sz="10330">
                <a:solidFill>
                  <a:srgbClr val="CE4F00"/>
                </a:solidFill>
                <a:latin typeface="The Seasons"/>
                <a:ea typeface="The Seasons"/>
                <a:cs typeface="The Seasons"/>
                <a:sym typeface="The Seasons"/>
              </a:rPr>
              <a:t>An audience of one</a:t>
            </a:r>
          </a:p>
        </p:txBody>
      </p:sp>
      <p:sp>
        <p:nvSpPr>
          <p:cNvPr id="6" name="TextBox 6"/>
          <p:cNvSpPr txBox="1"/>
          <p:nvPr/>
        </p:nvSpPr>
        <p:spPr>
          <a:xfrm>
            <a:off x="7239000" y="5516780"/>
            <a:ext cx="10148294" cy="2954655"/>
          </a:xfrm>
          <a:prstGeom prst="rect">
            <a:avLst/>
          </a:prstGeom>
        </p:spPr>
        <p:txBody>
          <a:bodyPr wrap="square" lIns="0" tIns="0" rIns="0" bIns="0" rtlCol="0" anchor="t">
            <a:spAutoFit/>
          </a:bodyPr>
          <a:lstStyle/>
          <a:p>
            <a:pPr marL="759208" lvl="1" indent="-379604" algn="l">
              <a:buFont typeface="Arial"/>
              <a:buChar char="•"/>
            </a:pPr>
            <a:r>
              <a:rPr lang="en-US" sz="4800" dirty="0">
                <a:solidFill>
                  <a:srgbClr val="000000"/>
                </a:solidFill>
                <a:latin typeface="The Seasons"/>
                <a:ea typeface="The Seasons"/>
                <a:cs typeface="The Seasons"/>
                <a:sym typeface="The Seasons"/>
              </a:rPr>
              <a:t>The motive behind prayer matters</a:t>
            </a:r>
          </a:p>
          <a:p>
            <a:pPr marL="759208" lvl="1" indent="-379604" algn="l">
              <a:buFont typeface="Arial"/>
              <a:buChar char="•"/>
            </a:pPr>
            <a:r>
              <a:rPr lang="en-US" sz="4800" dirty="0">
                <a:solidFill>
                  <a:srgbClr val="000000"/>
                </a:solidFill>
                <a:latin typeface="The Seasons"/>
                <a:ea typeface="The Seasons"/>
                <a:cs typeface="The Seasons"/>
                <a:sym typeface="The Seasons"/>
              </a:rPr>
              <a:t>Genuine prayer reaps heavenly rewards; close relationship with God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648732" y="417981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AutoShape 4"/>
          <p:cNvSpPr/>
          <p:nvPr/>
        </p:nvSpPr>
        <p:spPr>
          <a:xfrm flipV="1">
            <a:off x="2266685" y="7005246"/>
            <a:ext cx="6355886" cy="0"/>
          </a:xfrm>
          <a:prstGeom prst="line">
            <a:avLst/>
          </a:prstGeom>
          <a:ln w="38100" cap="flat">
            <a:solidFill>
              <a:srgbClr val="000000"/>
            </a:solidFill>
            <a:prstDash val="solid"/>
            <a:headEnd type="none" w="sm" len="sm"/>
            <a:tailEnd type="none" w="sm" len="sm"/>
          </a:ln>
        </p:spPr>
        <p:txBody>
          <a:bodyPr/>
          <a:lstStyle/>
          <a:p>
            <a:endParaRPr lang="en-GB"/>
          </a:p>
        </p:txBody>
      </p:sp>
      <p:sp>
        <p:nvSpPr>
          <p:cNvPr id="5" name="Freeform 5"/>
          <p:cNvSpPr/>
          <p:nvPr/>
        </p:nvSpPr>
        <p:spPr>
          <a:xfrm>
            <a:off x="12382500" y="3170353"/>
            <a:ext cx="4876800" cy="4114800"/>
          </a:xfrm>
          <a:custGeom>
            <a:avLst/>
            <a:gdLst/>
            <a:ahLst/>
            <a:cxnLst/>
            <a:rect l="l" t="t" r="r" b="b"/>
            <a:pathLst>
              <a:path w="4876800" h="4114800">
                <a:moveTo>
                  <a:pt x="0" y="0"/>
                </a:moveTo>
                <a:lnTo>
                  <a:pt x="4876800" y="0"/>
                </a:lnTo>
                <a:lnTo>
                  <a:pt x="4876800"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266685" y="2660177"/>
            <a:ext cx="9369508" cy="1191802"/>
          </a:xfrm>
          <a:prstGeom prst="rect">
            <a:avLst/>
          </a:prstGeom>
        </p:spPr>
        <p:txBody>
          <a:bodyPr lIns="0" tIns="0" rIns="0" bIns="0" rtlCol="0" anchor="t">
            <a:spAutoFit/>
          </a:bodyPr>
          <a:lstStyle/>
          <a:p>
            <a:pPr algn="l">
              <a:lnSpc>
                <a:spcPts val="7876"/>
              </a:lnSpc>
            </a:pPr>
            <a:r>
              <a:rPr lang="en-US" sz="8950">
                <a:solidFill>
                  <a:srgbClr val="CE4F00"/>
                </a:solidFill>
                <a:latin typeface="The Seasons"/>
                <a:ea typeface="The Seasons"/>
                <a:cs typeface="The Seasons"/>
                <a:sym typeface="The Seasons"/>
              </a:rPr>
              <a:t>Honour</a:t>
            </a:r>
          </a:p>
        </p:txBody>
      </p:sp>
      <p:sp>
        <p:nvSpPr>
          <p:cNvPr id="7" name="TextBox 7"/>
          <p:cNvSpPr txBox="1"/>
          <p:nvPr/>
        </p:nvSpPr>
        <p:spPr>
          <a:xfrm>
            <a:off x="2266685" y="4276175"/>
            <a:ext cx="2676483" cy="867325"/>
          </a:xfrm>
          <a:prstGeom prst="rect">
            <a:avLst/>
          </a:prstGeom>
        </p:spPr>
        <p:txBody>
          <a:bodyPr lIns="0" tIns="0" rIns="0" bIns="0" rtlCol="0" anchor="t">
            <a:spAutoFit/>
          </a:bodyPr>
          <a:lstStyle/>
          <a:p>
            <a:pPr algn="l">
              <a:lnSpc>
                <a:spcPts val="5781"/>
              </a:lnSpc>
            </a:pPr>
            <a:r>
              <a:rPr lang="en-US" sz="6569">
                <a:solidFill>
                  <a:srgbClr val="CE4F00"/>
                </a:solidFill>
                <a:latin typeface="The Seasons"/>
                <a:ea typeface="The Seasons"/>
                <a:cs typeface="The Seasons"/>
                <a:sym typeface="The Seasons"/>
              </a:rPr>
              <a:t>Verse:</a:t>
            </a:r>
          </a:p>
        </p:txBody>
      </p:sp>
      <p:sp>
        <p:nvSpPr>
          <p:cNvPr id="8" name="TextBox 8"/>
          <p:cNvSpPr txBox="1"/>
          <p:nvPr/>
        </p:nvSpPr>
        <p:spPr>
          <a:xfrm>
            <a:off x="2266685" y="5070261"/>
            <a:ext cx="9369508" cy="1477328"/>
          </a:xfrm>
          <a:prstGeom prst="rect">
            <a:avLst/>
          </a:prstGeom>
        </p:spPr>
        <p:txBody>
          <a:bodyPr lIns="0" tIns="0" rIns="0" bIns="0" rtlCol="0" anchor="t">
            <a:spAutoFit/>
          </a:bodyPr>
          <a:lstStyle/>
          <a:p>
            <a:pPr algn="l"/>
            <a:r>
              <a:rPr lang="en-US" sz="4800" dirty="0">
                <a:solidFill>
                  <a:srgbClr val="000000"/>
                </a:solidFill>
                <a:latin typeface="The Seasons"/>
                <a:ea typeface="The Seasons"/>
                <a:cs typeface="The Seasons"/>
                <a:sym typeface="The Seasons"/>
              </a:rPr>
              <a:t>Pray then like this: Our Father in heaven, hallowed be your name.</a:t>
            </a:r>
          </a:p>
        </p:txBody>
      </p:sp>
      <p:sp>
        <p:nvSpPr>
          <p:cNvPr id="9" name="TextBox 9"/>
          <p:cNvSpPr txBox="1"/>
          <p:nvPr/>
        </p:nvSpPr>
        <p:spPr>
          <a:xfrm>
            <a:off x="8882854" y="6541710"/>
            <a:ext cx="2897956" cy="572093"/>
          </a:xfrm>
          <a:prstGeom prst="rect">
            <a:avLst/>
          </a:prstGeom>
        </p:spPr>
        <p:txBody>
          <a:bodyPr lIns="0" tIns="0" rIns="0" bIns="0" rtlCol="0" anchor="t">
            <a:spAutoFit/>
          </a:bodyPr>
          <a:lstStyle/>
          <a:p>
            <a:pPr algn="l">
              <a:lnSpc>
                <a:spcPts val="4290"/>
              </a:lnSpc>
            </a:pPr>
            <a:r>
              <a:rPr lang="en-US" sz="4000" dirty="0">
                <a:solidFill>
                  <a:srgbClr val="000000"/>
                </a:solidFill>
                <a:latin typeface="The Seasons"/>
                <a:ea typeface="The Seasons"/>
                <a:cs typeface="The Seasons"/>
                <a:sym typeface="The Seasons"/>
              </a:rPr>
              <a:t>Matt. 6:9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648732" y="417981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AutoShape 4"/>
          <p:cNvSpPr/>
          <p:nvPr/>
        </p:nvSpPr>
        <p:spPr>
          <a:xfrm flipV="1">
            <a:off x="2266685" y="7005246"/>
            <a:ext cx="6355886" cy="0"/>
          </a:xfrm>
          <a:prstGeom prst="line">
            <a:avLst/>
          </a:prstGeom>
          <a:ln w="38100" cap="flat">
            <a:solidFill>
              <a:srgbClr val="000000"/>
            </a:solidFill>
            <a:prstDash val="solid"/>
            <a:headEnd type="none" w="sm" len="sm"/>
            <a:tailEnd type="none" w="sm" len="sm"/>
          </a:ln>
        </p:spPr>
        <p:txBody>
          <a:bodyPr/>
          <a:lstStyle/>
          <a:p>
            <a:endParaRPr lang="en-GB"/>
          </a:p>
        </p:txBody>
      </p:sp>
      <p:sp>
        <p:nvSpPr>
          <p:cNvPr id="5" name="Freeform 5"/>
          <p:cNvSpPr/>
          <p:nvPr/>
        </p:nvSpPr>
        <p:spPr>
          <a:xfrm>
            <a:off x="11780809" y="2965498"/>
            <a:ext cx="5750939" cy="3220526"/>
          </a:xfrm>
          <a:custGeom>
            <a:avLst/>
            <a:gdLst/>
            <a:ahLst/>
            <a:cxnLst/>
            <a:rect l="l" t="t" r="r" b="b"/>
            <a:pathLst>
              <a:path w="5750939" h="3220526">
                <a:moveTo>
                  <a:pt x="0" y="0"/>
                </a:moveTo>
                <a:lnTo>
                  <a:pt x="5750939" y="0"/>
                </a:lnTo>
                <a:lnTo>
                  <a:pt x="5750939" y="3220526"/>
                </a:lnTo>
                <a:lnTo>
                  <a:pt x="0" y="3220526"/>
                </a:lnTo>
                <a:lnTo>
                  <a:pt x="0" y="0"/>
                </a:lnTo>
                <a:close/>
              </a:path>
            </a:pathLst>
          </a:custGeom>
          <a:blipFill>
            <a:blip r:embed="rId3"/>
            <a:stretch>
              <a:fillRect/>
            </a:stretch>
          </a:blipFill>
          <a:ln cap="sq">
            <a:noFill/>
            <a:prstDash val="solid"/>
            <a:miter/>
          </a:ln>
        </p:spPr>
        <p:txBody>
          <a:bodyPr/>
          <a:lstStyle/>
          <a:p>
            <a:endParaRPr lang="en-GB"/>
          </a:p>
        </p:txBody>
      </p:sp>
      <p:sp>
        <p:nvSpPr>
          <p:cNvPr id="6" name="TextBox 6"/>
          <p:cNvSpPr txBox="1"/>
          <p:nvPr/>
        </p:nvSpPr>
        <p:spPr>
          <a:xfrm>
            <a:off x="2266685" y="2660177"/>
            <a:ext cx="9369508" cy="1191802"/>
          </a:xfrm>
          <a:prstGeom prst="rect">
            <a:avLst/>
          </a:prstGeom>
        </p:spPr>
        <p:txBody>
          <a:bodyPr lIns="0" tIns="0" rIns="0" bIns="0" rtlCol="0" anchor="t">
            <a:spAutoFit/>
          </a:bodyPr>
          <a:lstStyle/>
          <a:p>
            <a:pPr algn="l">
              <a:lnSpc>
                <a:spcPts val="7876"/>
              </a:lnSpc>
            </a:pPr>
            <a:r>
              <a:rPr lang="en-US" sz="8950">
                <a:solidFill>
                  <a:srgbClr val="CE4F00"/>
                </a:solidFill>
                <a:latin typeface="The Seasons"/>
                <a:ea typeface="The Seasons"/>
                <a:cs typeface="The Seasons"/>
                <a:sym typeface="The Seasons"/>
              </a:rPr>
              <a:t>Humility</a:t>
            </a:r>
          </a:p>
        </p:txBody>
      </p:sp>
      <p:sp>
        <p:nvSpPr>
          <p:cNvPr id="7" name="TextBox 7"/>
          <p:cNvSpPr txBox="1"/>
          <p:nvPr/>
        </p:nvSpPr>
        <p:spPr>
          <a:xfrm>
            <a:off x="2266685" y="4276175"/>
            <a:ext cx="2676483" cy="867325"/>
          </a:xfrm>
          <a:prstGeom prst="rect">
            <a:avLst/>
          </a:prstGeom>
        </p:spPr>
        <p:txBody>
          <a:bodyPr lIns="0" tIns="0" rIns="0" bIns="0" rtlCol="0" anchor="t">
            <a:spAutoFit/>
          </a:bodyPr>
          <a:lstStyle/>
          <a:p>
            <a:pPr algn="l">
              <a:lnSpc>
                <a:spcPts val="5781"/>
              </a:lnSpc>
            </a:pPr>
            <a:r>
              <a:rPr lang="en-US" sz="6569">
                <a:solidFill>
                  <a:srgbClr val="CE4F00"/>
                </a:solidFill>
                <a:latin typeface="The Seasons"/>
                <a:ea typeface="The Seasons"/>
                <a:cs typeface="The Seasons"/>
                <a:sym typeface="The Seasons"/>
              </a:rPr>
              <a:t>Verse:</a:t>
            </a:r>
          </a:p>
        </p:txBody>
      </p:sp>
      <p:sp>
        <p:nvSpPr>
          <p:cNvPr id="8" name="TextBox 8"/>
          <p:cNvSpPr txBox="1"/>
          <p:nvPr/>
        </p:nvSpPr>
        <p:spPr>
          <a:xfrm>
            <a:off x="2266685" y="5070261"/>
            <a:ext cx="9369508" cy="1477328"/>
          </a:xfrm>
          <a:prstGeom prst="rect">
            <a:avLst/>
          </a:prstGeom>
        </p:spPr>
        <p:txBody>
          <a:bodyPr lIns="0" tIns="0" rIns="0" bIns="0" rtlCol="0" anchor="t">
            <a:spAutoFit/>
          </a:bodyPr>
          <a:lstStyle/>
          <a:p>
            <a:pPr algn="l"/>
            <a:r>
              <a:rPr lang="en-US" sz="4800" dirty="0">
                <a:solidFill>
                  <a:srgbClr val="000000"/>
                </a:solidFill>
                <a:latin typeface="The Seasons"/>
                <a:ea typeface="The Seasons"/>
                <a:cs typeface="The Seasons"/>
                <a:sym typeface="The Seasons"/>
              </a:rPr>
              <a:t>Your kingdom come, your will be done on earth as it is in heaven.</a:t>
            </a:r>
          </a:p>
        </p:txBody>
      </p:sp>
      <p:sp>
        <p:nvSpPr>
          <p:cNvPr id="9" name="TextBox 9"/>
          <p:cNvSpPr txBox="1"/>
          <p:nvPr/>
        </p:nvSpPr>
        <p:spPr>
          <a:xfrm>
            <a:off x="8882854" y="6541710"/>
            <a:ext cx="2897956" cy="572093"/>
          </a:xfrm>
          <a:prstGeom prst="rect">
            <a:avLst/>
          </a:prstGeom>
        </p:spPr>
        <p:txBody>
          <a:bodyPr lIns="0" tIns="0" rIns="0" bIns="0" rtlCol="0" anchor="t">
            <a:spAutoFit/>
          </a:bodyPr>
          <a:lstStyle/>
          <a:p>
            <a:pPr algn="l">
              <a:lnSpc>
                <a:spcPts val="4290"/>
              </a:lnSpc>
            </a:pPr>
            <a:r>
              <a:rPr lang="en-US" sz="4000" dirty="0">
                <a:solidFill>
                  <a:srgbClr val="000000"/>
                </a:solidFill>
                <a:latin typeface="The Seasons"/>
                <a:ea typeface="The Seasons"/>
                <a:cs typeface="The Seasons"/>
                <a:sym typeface="The Seasons"/>
              </a:rPr>
              <a:t>Matt. 6:10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648732" y="417981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AutoShape 4"/>
          <p:cNvSpPr/>
          <p:nvPr/>
        </p:nvSpPr>
        <p:spPr>
          <a:xfrm flipV="1">
            <a:off x="2266685" y="7005246"/>
            <a:ext cx="6355886" cy="0"/>
          </a:xfrm>
          <a:prstGeom prst="line">
            <a:avLst/>
          </a:prstGeom>
          <a:ln w="38100" cap="flat">
            <a:solidFill>
              <a:srgbClr val="000000"/>
            </a:solidFill>
            <a:prstDash val="solid"/>
            <a:headEnd type="none" w="sm" len="sm"/>
            <a:tailEnd type="none" w="sm" len="sm"/>
          </a:ln>
        </p:spPr>
        <p:txBody>
          <a:bodyPr/>
          <a:lstStyle/>
          <a:p>
            <a:endParaRPr lang="en-GB"/>
          </a:p>
        </p:txBody>
      </p:sp>
      <p:sp>
        <p:nvSpPr>
          <p:cNvPr id="5" name="Freeform 5"/>
          <p:cNvSpPr/>
          <p:nvPr/>
        </p:nvSpPr>
        <p:spPr>
          <a:xfrm>
            <a:off x="12831306" y="2465010"/>
            <a:ext cx="3449352" cy="3177716"/>
          </a:xfrm>
          <a:custGeom>
            <a:avLst/>
            <a:gdLst/>
            <a:ahLst/>
            <a:cxnLst/>
            <a:rect l="l" t="t" r="r" b="b"/>
            <a:pathLst>
              <a:path w="3449352" h="3177716">
                <a:moveTo>
                  <a:pt x="0" y="0"/>
                </a:moveTo>
                <a:lnTo>
                  <a:pt x="3449352" y="0"/>
                </a:lnTo>
                <a:lnTo>
                  <a:pt x="3449352" y="3177716"/>
                </a:lnTo>
                <a:lnTo>
                  <a:pt x="0" y="31777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266685" y="2660177"/>
            <a:ext cx="9369508" cy="1191802"/>
          </a:xfrm>
          <a:prstGeom prst="rect">
            <a:avLst/>
          </a:prstGeom>
        </p:spPr>
        <p:txBody>
          <a:bodyPr lIns="0" tIns="0" rIns="0" bIns="0" rtlCol="0" anchor="t">
            <a:spAutoFit/>
          </a:bodyPr>
          <a:lstStyle/>
          <a:p>
            <a:pPr algn="l">
              <a:lnSpc>
                <a:spcPts val="7876"/>
              </a:lnSpc>
            </a:pPr>
            <a:r>
              <a:rPr lang="en-US" sz="8950">
                <a:solidFill>
                  <a:srgbClr val="CE4F00"/>
                </a:solidFill>
                <a:latin typeface="The Seasons"/>
                <a:ea typeface="The Seasons"/>
                <a:cs typeface="The Seasons"/>
                <a:sym typeface="The Seasons"/>
              </a:rPr>
              <a:t>Provision</a:t>
            </a:r>
          </a:p>
        </p:txBody>
      </p:sp>
      <p:sp>
        <p:nvSpPr>
          <p:cNvPr id="7" name="TextBox 7"/>
          <p:cNvSpPr txBox="1"/>
          <p:nvPr/>
        </p:nvSpPr>
        <p:spPr>
          <a:xfrm>
            <a:off x="2266685" y="4276175"/>
            <a:ext cx="2676483" cy="867325"/>
          </a:xfrm>
          <a:prstGeom prst="rect">
            <a:avLst/>
          </a:prstGeom>
        </p:spPr>
        <p:txBody>
          <a:bodyPr lIns="0" tIns="0" rIns="0" bIns="0" rtlCol="0" anchor="t">
            <a:spAutoFit/>
          </a:bodyPr>
          <a:lstStyle/>
          <a:p>
            <a:pPr algn="l">
              <a:lnSpc>
                <a:spcPts val="5781"/>
              </a:lnSpc>
            </a:pPr>
            <a:r>
              <a:rPr lang="en-US" sz="6569">
                <a:solidFill>
                  <a:srgbClr val="CE4F00"/>
                </a:solidFill>
                <a:latin typeface="The Seasons"/>
                <a:ea typeface="The Seasons"/>
                <a:cs typeface="The Seasons"/>
                <a:sym typeface="The Seasons"/>
              </a:rPr>
              <a:t>Verse:</a:t>
            </a:r>
          </a:p>
        </p:txBody>
      </p:sp>
      <p:sp>
        <p:nvSpPr>
          <p:cNvPr id="8" name="TextBox 8"/>
          <p:cNvSpPr txBox="1"/>
          <p:nvPr/>
        </p:nvSpPr>
        <p:spPr>
          <a:xfrm>
            <a:off x="2266685" y="5604626"/>
            <a:ext cx="9369508" cy="572466"/>
          </a:xfrm>
          <a:prstGeom prst="rect">
            <a:avLst/>
          </a:prstGeom>
        </p:spPr>
        <p:txBody>
          <a:bodyPr lIns="0" tIns="0" rIns="0" bIns="0" rtlCol="0" anchor="t">
            <a:spAutoFit/>
          </a:bodyPr>
          <a:lstStyle/>
          <a:p>
            <a:pPr algn="l">
              <a:lnSpc>
                <a:spcPts val="4290"/>
              </a:lnSpc>
            </a:pPr>
            <a:r>
              <a:rPr lang="en-US" sz="4800" dirty="0">
                <a:solidFill>
                  <a:srgbClr val="000000"/>
                </a:solidFill>
                <a:latin typeface="The Seasons"/>
                <a:ea typeface="The Seasons"/>
                <a:cs typeface="The Seasons"/>
                <a:sym typeface="The Seasons"/>
              </a:rPr>
              <a:t>Give us this day our daily bread</a:t>
            </a:r>
          </a:p>
        </p:txBody>
      </p:sp>
      <p:sp>
        <p:nvSpPr>
          <p:cNvPr id="9" name="TextBox 9"/>
          <p:cNvSpPr txBox="1"/>
          <p:nvPr/>
        </p:nvSpPr>
        <p:spPr>
          <a:xfrm>
            <a:off x="8882854" y="6541710"/>
            <a:ext cx="2897956" cy="572093"/>
          </a:xfrm>
          <a:prstGeom prst="rect">
            <a:avLst/>
          </a:prstGeom>
        </p:spPr>
        <p:txBody>
          <a:bodyPr lIns="0" tIns="0" rIns="0" bIns="0" rtlCol="0" anchor="t">
            <a:spAutoFit/>
          </a:bodyPr>
          <a:lstStyle/>
          <a:p>
            <a:pPr algn="l">
              <a:lnSpc>
                <a:spcPts val="4290"/>
              </a:lnSpc>
            </a:pPr>
            <a:r>
              <a:rPr lang="en-US" sz="4000" dirty="0">
                <a:solidFill>
                  <a:srgbClr val="000000"/>
                </a:solidFill>
                <a:latin typeface="The Seasons"/>
                <a:ea typeface="The Seasons"/>
                <a:cs typeface="The Seasons"/>
                <a:sym typeface="The Seasons"/>
              </a:rPr>
              <a:t>Matt. 6:11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648732" y="417981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AutoShape 4"/>
          <p:cNvSpPr/>
          <p:nvPr/>
        </p:nvSpPr>
        <p:spPr>
          <a:xfrm flipV="1">
            <a:off x="2266685" y="7005246"/>
            <a:ext cx="6355886" cy="0"/>
          </a:xfrm>
          <a:prstGeom prst="line">
            <a:avLst/>
          </a:prstGeom>
          <a:ln w="38100" cap="flat">
            <a:solidFill>
              <a:srgbClr val="000000"/>
            </a:solidFill>
            <a:prstDash val="solid"/>
            <a:headEnd type="none" w="sm" len="sm"/>
            <a:tailEnd type="none" w="sm" len="sm"/>
          </a:ln>
        </p:spPr>
        <p:txBody>
          <a:bodyPr/>
          <a:lstStyle/>
          <a:p>
            <a:endParaRPr lang="en-GB"/>
          </a:p>
        </p:txBody>
      </p:sp>
      <p:sp>
        <p:nvSpPr>
          <p:cNvPr id="5" name="Freeform 5"/>
          <p:cNvSpPr/>
          <p:nvPr/>
        </p:nvSpPr>
        <p:spPr>
          <a:xfrm>
            <a:off x="13505490" y="2465010"/>
            <a:ext cx="2386584" cy="4114800"/>
          </a:xfrm>
          <a:custGeom>
            <a:avLst/>
            <a:gdLst/>
            <a:ahLst/>
            <a:cxnLst/>
            <a:rect l="l" t="t" r="r" b="b"/>
            <a:pathLst>
              <a:path w="2386584" h="4114800">
                <a:moveTo>
                  <a:pt x="0" y="0"/>
                </a:moveTo>
                <a:lnTo>
                  <a:pt x="2386584" y="0"/>
                </a:lnTo>
                <a:lnTo>
                  <a:pt x="2386584"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266685" y="2660177"/>
            <a:ext cx="9369508" cy="1191802"/>
          </a:xfrm>
          <a:prstGeom prst="rect">
            <a:avLst/>
          </a:prstGeom>
        </p:spPr>
        <p:txBody>
          <a:bodyPr lIns="0" tIns="0" rIns="0" bIns="0" rtlCol="0" anchor="t">
            <a:spAutoFit/>
          </a:bodyPr>
          <a:lstStyle/>
          <a:p>
            <a:pPr algn="l">
              <a:lnSpc>
                <a:spcPts val="7876"/>
              </a:lnSpc>
            </a:pPr>
            <a:r>
              <a:rPr lang="en-US" sz="8950">
                <a:solidFill>
                  <a:srgbClr val="CE4F00"/>
                </a:solidFill>
                <a:latin typeface="The Seasons"/>
                <a:ea typeface="The Seasons"/>
                <a:cs typeface="The Seasons"/>
                <a:sym typeface="The Seasons"/>
              </a:rPr>
              <a:t>Pardon</a:t>
            </a:r>
          </a:p>
        </p:txBody>
      </p:sp>
      <p:sp>
        <p:nvSpPr>
          <p:cNvPr id="7" name="TextBox 7"/>
          <p:cNvSpPr txBox="1"/>
          <p:nvPr/>
        </p:nvSpPr>
        <p:spPr>
          <a:xfrm>
            <a:off x="2266685" y="4276175"/>
            <a:ext cx="2676483" cy="867325"/>
          </a:xfrm>
          <a:prstGeom prst="rect">
            <a:avLst/>
          </a:prstGeom>
        </p:spPr>
        <p:txBody>
          <a:bodyPr lIns="0" tIns="0" rIns="0" bIns="0" rtlCol="0" anchor="t">
            <a:spAutoFit/>
          </a:bodyPr>
          <a:lstStyle/>
          <a:p>
            <a:pPr algn="l">
              <a:lnSpc>
                <a:spcPts val="5781"/>
              </a:lnSpc>
            </a:pPr>
            <a:r>
              <a:rPr lang="en-US" sz="6569">
                <a:solidFill>
                  <a:srgbClr val="CE4F00"/>
                </a:solidFill>
                <a:latin typeface="The Seasons"/>
                <a:ea typeface="The Seasons"/>
                <a:cs typeface="The Seasons"/>
                <a:sym typeface="The Seasons"/>
              </a:rPr>
              <a:t>Verse:</a:t>
            </a:r>
          </a:p>
        </p:txBody>
      </p:sp>
      <p:sp>
        <p:nvSpPr>
          <p:cNvPr id="8" name="TextBox 8"/>
          <p:cNvSpPr txBox="1"/>
          <p:nvPr/>
        </p:nvSpPr>
        <p:spPr>
          <a:xfrm>
            <a:off x="2266685" y="5070261"/>
            <a:ext cx="9369508" cy="1477328"/>
          </a:xfrm>
          <a:prstGeom prst="rect">
            <a:avLst/>
          </a:prstGeom>
        </p:spPr>
        <p:txBody>
          <a:bodyPr lIns="0" tIns="0" rIns="0" bIns="0" rtlCol="0" anchor="t">
            <a:spAutoFit/>
          </a:bodyPr>
          <a:lstStyle/>
          <a:p>
            <a:pPr algn="l"/>
            <a:r>
              <a:rPr lang="en-US" sz="4800" dirty="0">
                <a:solidFill>
                  <a:srgbClr val="000000"/>
                </a:solidFill>
                <a:latin typeface="The Seasons"/>
                <a:ea typeface="The Seasons"/>
                <a:cs typeface="The Seasons"/>
                <a:sym typeface="The Seasons"/>
              </a:rPr>
              <a:t>and forgive us our debts, as we also have forgiven our debtors.</a:t>
            </a:r>
          </a:p>
        </p:txBody>
      </p:sp>
      <p:sp>
        <p:nvSpPr>
          <p:cNvPr id="9" name="TextBox 9"/>
          <p:cNvSpPr txBox="1"/>
          <p:nvPr/>
        </p:nvSpPr>
        <p:spPr>
          <a:xfrm>
            <a:off x="8882854" y="6541710"/>
            <a:ext cx="2897956" cy="572093"/>
          </a:xfrm>
          <a:prstGeom prst="rect">
            <a:avLst/>
          </a:prstGeom>
        </p:spPr>
        <p:txBody>
          <a:bodyPr lIns="0" tIns="0" rIns="0" bIns="0" rtlCol="0" anchor="t">
            <a:spAutoFit/>
          </a:bodyPr>
          <a:lstStyle/>
          <a:p>
            <a:pPr algn="l">
              <a:lnSpc>
                <a:spcPts val="4290"/>
              </a:lnSpc>
            </a:pPr>
            <a:r>
              <a:rPr lang="en-US" sz="4000" dirty="0">
                <a:solidFill>
                  <a:srgbClr val="000000"/>
                </a:solidFill>
                <a:latin typeface="The Seasons"/>
                <a:ea typeface="The Seasons"/>
                <a:cs typeface="The Seasons"/>
                <a:sym typeface="The Seasons"/>
              </a:rPr>
              <a:t>Matt. 6:12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CDC"/>
        </a:solidFill>
        <a:effectLst/>
      </p:bgPr>
    </p:bg>
    <p:spTree>
      <p:nvGrpSpPr>
        <p:cNvPr id="1" name=""/>
        <p:cNvGrpSpPr/>
        <p:nvPr/>
      </p:nvGrpSpPr>
      <p:grpSpPr>
        <a:xfrm>
          <a:off x="0" y="0"/>
          <a:ext cx="0" cy="0"/>
          <a:chOff x="0" y="0"/>
          <a:chExt cx="0" cy="0"/>
        </a:xfrm>
      </p:grpSpPr>
      <p:sp>
        <p:nvSpPr>
          <p:cNvPr id="2" name="Freeform 2"/>
          <p:cNvSpPr/>
          <p:nvPr/>
        </p:nvSpPr>
        <p:spPr>
          <a:xfrm>
            <a:off x="-4648732" y="4179819"/>
            <a:ext cx="8312727" cy="8229600"/>
          </a:xfrm>
          <a:custGeom>
            <a:avLst/>
            <a:gdLst/>
            <a:ahLst/>
            <a:cxnLst/>
            <a:rect l="l" t="t" r="r" b="b"/>
            <a:pathLst>
              <a:path w="8312727" h="8229600">
                <a:moveTo>
                  <a:pt x="0" y="0"/>
                </a:moveTo>
                <a:lnTo>
                  <a:pt x="8312727" y="0"/>
                </a:lnTo>
                <a:lnTo>
                  <a:pt x="8312727"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3" name="Freeform 3"/>
          <p:cNvSpPr/>
          <p:nvPr/>
        </p:nvSpPr>
        <p:spPr>
          <a:xfrm>
            <a:off x="13927333" y="-1100563"/>
            <a:ext cx="8312727" cy="8229600"/>
          </a:xfrm>
          <a:custGeom>
            <a:avLst/>
            <a:gdLst/>
            <a:ahLst/>
            <a:cxnLst/>
            <a:rect l="l" t="t" r="r" b="b"/>
            <a:pathLst>
              <a:path w="8312727" h="8229600">
                <a:moveTo>
                  <a:pt x="0" y="0"/>
                </a:moveTo>
                <a:lnTo>
                  <a:pt x="8312728" y="0"/>
                </a:lnTo>
                <a:lnTo>
                  <a:pt x="8312728" y="8229600"/>
                </a:lnTo>
                <a:lnTo>
                  <a:pt x="0" y="8229600"/>
                </a:lnTo>
                <a:lnTo>
                  <a:pt x="0" y="0"/>
                </a:lnTo>
                <a:close/>
              </a:path>
            </a:pathLst>
          </a:custGeom>
          <a:blipFill>
            <a:blip r:embed="rId2">
              <a:alphaModFix amt="43000"/>
            </a:blip>
            <a:stretch>
              <a:fillRect/>
            </a:stretch>
          </a:blipFill>
        </p:spPr>
        <p:txBody>
          <a:bodyPr/>
          <a:lstStyle/>
          <a:p>
            <a:endParaRPr lang="en-GB"/>
          </a:p>
        </p:txBody>
      </p:sp>
      <p:sp>
        <p:nvSpPr>
          <p:cNvPr id="4" name="AutoShape 4"/>
          <p:cNvSpPr/>
          <p:nvPr/>
        </p:nvSpPr>
        <p:spPr>
          <a:xfrm flipV="1">
            <a:off x="2266685" y="7005246"/>
            <a:ext cx="6355886" cy="0"/>
          </a:xfrm>
          <a:prstGeom prst="line">
            <a:avLst/>
          </a:prstGeom>
          <a:ln w="38100" cap="flat">
            <a:solidFill>
              <a:srgbClr val="000000"/>
            </a:solidFill>
            <a:prstDash val="solid"/>
            <a:headEnd type="none" w="sm" len="sm"/>
            <a:tailEnd type="none" w="sm" len="sm"/>
          </a:ln>
        </p:spPr>
        <p:txBody>
          <a:bodyPr/>
          <a:lstStyle/>
          <a:p>
            <a:endParaRPr lang="en-GB"/>
          </a:p>
        </p:txBody>
      </p:sp>
      <p:sp>
        <p:nvSpPr>
          <p:cNvPr id="5" name="Freeform 5"/>
          <p:cNvSpPr/>
          <p:nvPr/>
        </p:nvSpPr>
        <p:spPr>
          <a:xfrm>
            <a:off x="12542303" y="2585762"/>
            <a:ext cx="3860431" cy="4114800"/>
          </a:xfrm>
          <a:custGeom>
            <a:avLst/>
            <a:gdLst/>
            <a:ahLst/>
            <a:cxnLst/>
            <a:rect l="l" t="t" r="r" b="b"/>
            <a:pathLst>
              <a:path w="3860431" h="4114800">
                <a:moveTo>
                  <a:pt x="0" y="0"/>
                </a:moveTo>
                <a:lnTo>
                  <a:pt x="3860430" y="0"/>
                </a:lnTo>
                <a:lnTo>
                  <a:pt x="3860430"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266685" y="2660177"/>
            <a:ext cx="9369508" cy="1191802"/>
          </a:xfrm>
          <a:prstGeom prst="rect">
            <a:avLst/>
          </a:prstGeom>
        </p:spPr>
        <p:txBody>
          <a:bodyPr lIns="0" tIns="0" rIns="0" bIns="0" rtlCol="0" anchor="t">
            <a:spAutoFit/>
          </a:bodyPr>
          <a:lstStyle/>
          <a:p>
            <a:pPr algn="l">
              <a:lnSpc>
                <a:spcPts val="7876"/>
              </a:lnSpc>
            </a:pPr>
            <a:r>
              <a:rPr lang="en-US" sz="8950">
                <a:solidFill>
                  <a:srgbClr val="CE4F00"/>
                </a:solidFill>
                <a:latin typeface="The Seasons"/>
                <a:ea typeface="The Seasons"/>
                <a:cs typeface="The Seasons"/>
                <a:sym typeface="The Seasons"/>
              </a:rPr>
              <a:t>Protection</a:t>
            </a:r>
          </a:p>
        </p:txBody>
      </p:sp>
      <p:sp>
        <p:nvSpPr>
          <p:cNvPr id="7" name="TextBox 7"/>
          <p:cNvSpPr txBox="1"/>
          <p:nvPr/>
        </p:nvSpPr>
        <p:spPr>
          <a:xfrm>
            <a:off x="2266685" y="4276175"/>
            <a:ext cx="2676483" cy="867325"/>
          </a:xfrm>
          <a:prstGeom prst="rect">
            <a:avLst/>
          </a:prstGeom>
        </p:spPr>
        <p:txBody>
          <a:bodyPr lIns="0" tIns="0" rIns="0" bIns="0" rtlCol="0" anchor="t">
            <a:spAutoFit/>
          </a:bodyPr>
          <a:lstStyle/>
          <a:p>
            <a:pPr algn="l">
              <a:lnSpc>
                <a:spcPts val="5781"/>
              </a:lnSpc>
            </a:pPr>
            <a:r>
              <a:rPr lang="en-US" sz="6569">
                <a:solidFill>
                  <a:srgbClr val="CE4F00"/>
                </a:solidFill>
                <a:latin typeface="The Seasons"/>
                <a:ea typeface="The Seasons"/>
                <a:cs typeface="The Seasons"/>
                <a:sym typeface="The Seasons"/>
              </a:rPr>
              <a:t>Verse:</a:t>
            </a:r>
          </a:p>
        </p:txBody>
      </p:sp>
      <p:sp>
        <p:nvSpPr>
          <p:cNvPr id="8" name="TextBox 8"/>
          <p:cNvSpPr txBox="1"/>
          <p:nvPr/>
        </p:nvSpPr>
        <p:spPr>
          <a:xfrm>
            <a:off x="2266685" y="5070261"/>
            <a:ext cx="9369508" cy="1477328"/>
          </a:xfrm>
          <a:prstGeom prst="rect">
            <a:avLst/>
          </a:prstGeom>
        </p:spPr>
        <p:txBody>
          <a:bodyPr lIns="0" tIns="0" rIns="0" bIns="0" rtlCol="0" anchor="t">
            <a:spAutoFit/>
          </a:bodyPr>
          <a:lstStyle/>
          <a:p>
            <a:pPr algn="l"/>
            <a:r>
              <a:rPr lang="en-US" sz="4800" dirty="0">
                <a:solidFill>
                  <a:srgbClr val="000000"/>
                </a:solidFill>
                <a:latin typeface="The Seasons"/>
                <a:ea typeface="The Seasons"/>
                <a:cs typeface="The Seasons"/>
                <a:sym typeface="The Seasons"/>
              </a:rPr>
              <a:t>And lead us not into temptation, but deliver us from evil.</a:t>
            </a:r>
          </a:p>
        </p:txBody>
      </p:sp>
      <p:sp>
        <p:nvSpPr>
          <p:cNvPr id="9" name="TextBox 9"/>
          <p:cNvSpPr txBox="1"/>
          <p:nvPr/>
        </p:nvSpPr>
        <p:spPr>
          <a:xfrm>
            <a:off x="8882854" y="6541710"/>
            <a:ext cx="2897956" cy="572093"/>
          </a:xfrm>
          <a:prstGeom prst="rect">
            <a:avLst/>
          </a:prstGeom>
        </p:spPr>
        <p:txBody>
          <a:bodyPr lIns="0" tIns="0" rIns="0" bIns="0" rtlCol="0" anchor="t">
            <a:spAutoFit/>
          </a:bodyPr>
          <a:lstStyle/>
          <a:p>
            <a:pPr algn="l">
              <a:lnSpc>
                <a:spcPts val="4290"/>
              </a:lnSpc>
            </a:pPr>
            <a:r>
              <a:rPr lang="en-US" sz="4000" dirty="0">
                <a:solidFill>
                  <a:srgbClr val="000000"/>
                </a:solidFill>
                <a:latin typeface="The Seasons"/>
                <a:ea typeface="The Seasons"/>
                <a:cs typeface="The Seasons"/>
                <a:sym typeface="The Seasons"/>
              </a:rPr>
              <a:t>Matt. 6:13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Words>
  <Application>Microsoft Office PowerPoint</Application>
  <PresentationFormat>Custom</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The Seasons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dc:title>
  <cp:lastModifiedBy>Martin Aylett</cp:lastModifiedBy>
  <cp:revision>2</cp:revision>
  <dcterms:created xsi:type="dcterms:W3CDTF">2006-08-16T00:00:00Z</dcterms:created>
  <dcterms:modified xsi:type="dcterms:W3CDTF">2026-04-27T21:05:09Z</dcterms:modified>
  <dc:identifier>DAHEgI1no-A</dc:identifier>
</cp:coreProperties>
</file>