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4" r:id="rId2"/>
    <p:sldId id="305" r:id="rId3"/>
    <p:sldId id="343" r:id="rId4"/>
    <p:sldId id="344" r:id="rId5"/>
    <p:sldId id="345" r:id="rId6"/>
    <p:sldId id="366" r:id="rId7"/>
    <p:sldId id="347" r:id="rId8"/>
    <p:sldId id="351" r:id="rId9"/>
    <p:sldId id="327" r:id="rId10"/>
    <p:sldId id="349" r:id="rId11"/>
    <p:sldId id="348" r:id="rId12"/>
    <p:sldId id="367" r:id="rId13"/>
    <p:sldId id="352" r:id="rId14"/>
    <p:sldId id="350" r:id="rId15"/>
    <p:sldId id="353" r:id="rId16"/>
    <p:sldId id="354" r:id="rId17"/>
    <p:sldId id="355" r:id="rId18"/>
    <p:sldId id="356" r:id="rId19"/>
    <p:sldId id="357" r:id="rId20"/>
    <p:sldId id="358" r:id="rId21"/>
    <p:sldId id="359" r:id="rId22"/>
    <p:sldId id="360" r:id="rId23"/>
    <p:sldId id="361" r:id="rId24"/>
    <p:sldId id="363" r:id="rId25"/>
    <p:sldId id="362" r:id="rId26"/>
    <p:sldId id="364" r:id="rId27"/>
    <p:sldId id="365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tuart Balmer" initials="SB" lastIdx="1" clrIdx="0">
    <p:extLst>
      <p:ext uri="{19B8F6BF-5375-455C-9EA6-DF929625EA0E}">
        <p15:presenceInfo xmlns:p15="http://schemas.microsoft.com/office/powerpoint/2012/main" userId="4d1e5530233766ad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1140" y="28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1" y="0"/>
            <a:ext cx="12191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3355848"/>
            <a:ext cx="107696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1828800"/>
            <a:ext cx="107696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C628C-D2D8-4806-AEF2-D403291403C1}" type="datetimeFigureOut">
              <a:rPr lang="en-US" smtClean="0"/>
              <a:t>3/10/2026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ED684-A45B-4AA9-A534-D862BD14EF7A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Rectangle 9"/>
          <p:cNvSpPr/>
          <p:nvPr/>
        </p:nvSpPr>
        <p:spPr bwMode="invGray">
          <a:xfrm>
            <a:off x="0" y="5128334"/>
            <a:ext cx="12192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</p:spTree>
    <p:extLst>
      <p:ext uri="{BB962C8B-B14F-4D97-AF65-F5344CB8AC3E}">
        <p14:creationId xmlns:p14="http://schemas.microsoft.com/office/powerpoint/2010/main" val="125849479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C628C-D2D8-4806-AEF2-D403291403C1}" type="datetimeFigureOut">
              <a:rPr lang="en-US" smtClean="0"/>
              <a:t>3/10/2026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ED684-A45B-4AA9-A534-D862BD14EF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50279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invGray">
          <a:xfrm>
            <a:off x="8798560" y="0"/>
            <a:ext cx="6096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8" name="Rectangle 7"/>
          <p:cNvSpPr/>
          <p:nvPr/>
        </p:nvSpPr>
        <p:spPr bwMode="ltGray">
          <a:xfrm>
            <a:off x="8863584" y="0"/>
            <a:ext cx="33528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274641"/>
            <a:ext cx="25400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304801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C628C-D2D8-4806-AEF2-D403291403C1}" type="datetimeFigureOut">
              <a:rPr lang="en-US" smtClean="0"/>
              <a:t>3/10/2026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20796" y="6377460"/>
            <a:ext cx="5115205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ED684-A45B-4AA9-A534-D862BD14EF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27658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5448"/>
            <a:ext cx="10972800" cy="1252728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C628C-D2D8-4806-AEF2-D403291403C1}" type="datetimeFigureOut">
              <a:rPr lang="en-US" smtClean="0"/>
              <a:t>3/10/2026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ED684-A45B-4AA9-A534-D862BD14EF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1921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1"/>
            <a:ext cx="12192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2" name="Rectangle 11"/>
          <p:cNvSpPr/>
          <p:nvPr/>
        </p:nvSpPr>
        <p:spPr bwMode="invGray">
          <a:xfrm>
            <a:off x="0" y="2602520"/>
            <a:ext cx="12192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9744" y="118872"/>
            <a:ext cx="10684256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7552" y="1828800"/>
            <a:ext cx="10696448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C628C-D2D8-4806-AEF2-D403291403C1}" type="datetimeFigureOut">
              <a:rPr lang="en-US" smtClean="0"/>
              <a:t>3/10/2026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ED684-A45B-4AA9-A534-D862BD14EF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223898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773936"/>
            <a:ext cx="53848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773936"/>
            <a:ext cx="53848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C628C-D2D8-4806-AEF2-D403291403C1}" type="datetimeFigureOut">
              <a:rPr lang="en-US" smtClean="0"/>
              <a:t>3/10/2026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ED684-A45B-4AA9-A534-D862BD14EF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64953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98988"/>
            <a:ext cx="5386917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449512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698988"/>
            <a:ext cx="5389033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449512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C628C-D2D8-4806-AEF2-D403291403C1}" type="datetimeFigureOut">
              <a:rPr lang="en-US" smtClean="0"/>
              <a:t>3/10/2026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ED684-A45B-4AA9-A534-D862BD14EF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38292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C628C-D2D8-4806-AEF2-D403291403C1}" type="datetimeFigureOut">
              <a:rPr lang="en-US" smtClean="0"/>
              <a:t>3/10/2026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ED684-A45B-4AA9-A534-D862BD14EF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78710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C628C-D2D8-4806-AEF2-D403291403C1}" type="datetimeFigureOut">
              <a:rPr lang="en-US" smtClean="0"/>
              <a:t>3/10/2026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ED684-A45B-4AA9-A534-D862BD14EF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3785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784" y="152400"/>
            <a:ext cx="3364992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5837" y="1743134"/>
            <a:ext cx="7894188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784" y="1730018"/>
            <a:ext cx="329184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C628C-D2D8-4806-AEF2-D403291403C1}" type="datetimeFigureOut">
              <a:rPr lang="en-US" smtClean="0"/>
              <a:t>3/10/2026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ED684-A45B-4AA9-A534-D862BD14EF7A}" type="slidenum">
              <a:rPr lang="en-GB" smtClean="0"/>
              <a:t>‹#›</a:t>
            </a:fld>
            <a:endParaRPr lang="en-GB"/>
          </a:p>
        </p:txBody>
      </p:sp>
      <p:sp>
        <p:nvSpPr>
          <p:cNvPr id="12" name="Rectangle 11"/>
          <p:cNvSpPr/>
          <p:nvPr/>
        </p:nvSpPr>
        <p:spPr bwMode="invGray">
          <a:xfrm>
            <a:off x="3807649" y="0"/>
            <a:ext cx="6096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9" name="Rectangle 8"/>
          <p:cNvSpPr/>
          <p:nvPr/>
        </p:nvSpPr>
        <p:spPr bwMode="invGray">
          <a:xfrm>
            <a:off x="3807649" y="0"/>
            <a:ext cx="6096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</p:spTree>
    <p:extLst>
      <p:ext uri="{BB962C8B-B14F-4D97-AF65-F5344CB8AC3E}">
        <p14:creationId xmlns:p14="http://schemas.microsoft.com/office/powerpoint/2010/main" val="24337967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" y="155448"/>
            <a:ext cx="3366867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71741" y="1484808"/>
            <a:ext cx="8329863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9456" y="1728216"/>
            <a:ext cx="329184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19456" y="1170432"/>
            <a:ext cx="3364992" cy="201168"/>
          </a:xfrm>
        </p:spPr>
        <p:txBody>
          <a:bodyPr/>
          <a:lstStyle/>
          <a:p>
            <a:fld id="{832C628C-D2D8-4806-AEF2-D403291403C1}" type="datetimeFigureOut">
              <a:rPr lang="en-US" smtClean="0"/>
              <a:t>3/10/2026</a:t>
            </a:fld>
            <a:endParaRPr lang="en-GB"/>
          </a:p>
        </p:txBody>
      </p:sp>
      <p:sp>
        <p:nvSpPr>
          <p:cNvPr id="11" name="Rectangle 10"/>
          <p:cNvSpPr/>
          <p:nvPr/>
        </p:nvSpPr>
        <p:spPr>
          <a:xfrm>
            <a:off x="3807649" y="0"/>
            <a:ext cx="6096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9" name="Rectangle 8"/>
          <p:cNvSpPr/>
          <p:nvPr/>
        </p:nvSpPr>
        <p:spPr bwMode="invGray">
          <a:xfrm>
            <a:off x="3807649" y="0"/>
            <a:ext cx="6096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47744" y="1170432"/>
            <a:ext cx="6925056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1119104" y="1170432"/>
            <a:ext cx="978485" cy="201168"/>
          </a:xfrm>
        </p:spPr>
        <p:txBody>
          <a:bodyPr/>
          <a:lstStyle/>
          <a:p>
            <a:fld id="{F6DED684-A45B-4AA9-A534-D862BD14EF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44431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435895"/>
            <a:ext cx="12192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7" name="Rectangle 6"/>
          <p:cNvSpPr/>
          <p:nvPr/>
        </p:nvSpPr>
        <p:spPr bwMode="ltGray">
          <a:xfrm>
            <a:off x="1" y="1"/>
            <a:ext cx="12191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152400"/>
            <a:ext cx="109728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775192"/>
            <a:ext cx="109728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476999"/>
            <a:ext cx="28448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832C628C-D2D8-4806-AEF2-D403291403C1}" type="datetimeFigureOut">
              <a:rPr lang="en-US" smtClean="0"/>
              <a:t>3/10/2026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20796" y="6476999"/>
            <a:ext cx="7343625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39195" y="6476999"/>
            <a:ext cx="978485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F6DED684-A45B-4AA9-A534-D862BD14EF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08165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66910" y="2045143"/>
            <a:ext cx="8077200" cy="1673352"/>
          </a:xfrm>
          <a:scene3d>
            <a:camera prst="orthographicFront"/>
            <a:lightRig rig="threePt" dir="t">
              <a:rot lat="0" lon="0" rev="4800000"/>
            </a:lightRig>
          </a:scene3d>
          <a:sp3d>
            <a:bevelT prst="relaxedInset"/>
          </a:sp3d>
        </p:spPr>
        <p:txBody>
          <a:bodyPr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algn="ctr"/>
            <a:r>
              <a:rPr lang="en-GB" b="1" dirty="0"/>
              <a:t>The Letter of James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57400" y="3071810"/>
            <a:ext cx="8077200" cy="714380"/>
          </a:xfrm>
        </p:spPr>
        <p:txBody>
          <a:bodyPr>
            <a:normAutofit/>
          </a:bodyPr>
          <a:lstStyle/>
          <a:p>
            <a:pPr algn="ctr"/>
            <a:r>
              <a:rPr lang="en-GB" sz="3600" dirty="0"/>
              <a:t>‘Marks of Maturity’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1547658-3D02-114F-8B6A-AA5272CA432A}"/>
              </a:ext>
            </a:extLst>
          </p:cNvPr>
          <p:cNvSpPr txBox="1"/>
          <p:nvPr/>
        </p:nvSpPr>
        <p:spPr>
          <a:xfrm>
            <a:off x="1271464" y="5301208"/>
            <a:ext cx="9649072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#9 – Following wisdom from above</a:t>
            </a:r>
          </a:p>
          <a:p>
            <a:pPr algn="ctr"/>
            <a:r>
              <a:rPr lang="en-GB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(Ch 3v13-18)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BA191A-A835-25AA-CAD8-210CBBE867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EDF0A316-F262-DAAD-A0CB-C97786D79BDE}"/>
              </a:ext>
            </a:extLst>
          </p:cNvPr>
          <p:cNvSpPr txBox="1"/>
          <p:nvPr/>
        </p:nvSpPr>
        <p:spPr>
          <a:xfrm>
            <a:off x="0" y="1628800"/>
            <a:ext cx="12192000" cy="41242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GB" sz="4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/>
              </a:rPr>
              <a:t>Two sorts of wisdom </a:t>
            </a: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uLnTx/>
                <a:uFillTx/>
                <a:latin typeface="Corbel"/>
              </a:rPr>
              <a:t>– James 3v14-17</a:t>
            </a:r>
            <a:endParaRPr kumimoji="0" lang="en-GB" sz="4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uLnTx/>
              <a:uFillTx/>
              <a:latin typeface="Corbel"/>
            </a:endParaRPr>
          </a:p>
          <a:p>
            <a:pPr marL="895350" lvl="1" indent="-538163">
              <a:spcBef>
                <a:spcPts val="1200"/>
              </a:spcBef>
              <a:buFont typeface="+mj-lt"/>
              <a:buAutoNum type="arabicPeriod"/>
            </a:pPr>
            <a:r>
              <a:rPr lang="en-GB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Different origins </a:t>
            </a:r>
            <a:r>
              <a:rPr lang="en-GB" sz="2400" dirty="0"/>
              <a:t>– 3:15 &amp; 17a</a:t>
            </a:r>
            <a:r>
              <a:rPr lang="en-GB" sz="2400" b="1" dirty="0"/>
              <a:t> </a:t>
            </a:r>
            <a:endParaRPr lang="en-GB" sz="4800" dirty="0"/>
          </a:p>
          <a:p>
            <a:pPr marL="1435100" lvl="2" indent="-447675">
              <a:spcBef>
                <a:spcPts val="1200"/>
              </a:spcBef>
              <a:buFont typeface="+mj-lt"/>
              <a:buAutoNum type="alphaLcPeriod"/>
            </a:pPr>
            <a:r>
              <a:rPr lang="en-GB" sz="3600" dirty="0">
                <a:solidFill>
                  <a:schemeClr val="bg1">
                    <a:lumMod val="65000"/>
                  </a:schemeClr>
                </a:solidFill>
              </a:rPr>
              <a:t>Wisdom that is ‘earthly, unspiritual, demonic’. </a:t>
            </a:r>
            <a:r>
              <a:rPr lang="en-GB" sz="2400" dirty="0">
                <a:solidFill>
                  <a:schemeClr val="bg1">
                    <a:lumMod val="65000"/>
                  </a:schemeClr>
                </a:solidFill>
              </a:rPr>
              <a:t>v15</a:t>
            </a:r>
            <a:endParaRPr lang="en-GB" sz="4800" dirty="0">
              <a:solidFill>
                <a:schemeClr val="bg1">
                  <a:lumMod val="65000"/>
                </a:schemeClr>
              </a:solidFill>
            </a:endParaRPr>
          </a:p>
          <a:p>
            <a:pPr marL="1974850" lvl="4" indent="-35560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bg1">
                    <a:lumMod val="65000"/>
                  </a:schemeClr>
                </a:solidFill>
              </a:rPr>
              <a:t>‘</a:t>
            </a:r>
            <a:r>
              <a:rPr lang="en-GB" sz="2800" i="1" dirty="0">
                <a:solidFill>
                  <a:schemeClr val="bg1">
                    <a:lumMod val="65000"/>
                  </a:schemeClr>
                </a:solidFill>
              </a:rPr>
              <a:t>Earthly’; ‘Unspiritual</a:t>
            </a:r>
            <a:r>
              <a:rPr lang="en-GB" sz="2800" dirty="0">
                <a:solidFill>
                  <a:schemeClr val="bg1">
                    <a:lumMod val="65000"/>
                  </a:schemeClr>
                </a:solidFill>
              </a:rPr>
              <a:t>’ = ‘without reference to God’.</a:t>
            </a:r>
            <a:endParaRPr lang="en-GB" sz="3200" dirty="0">
              <a:solidFill>
                <a:schemeClr val="bg1">
                  <a:lumMod val="65000"/>
                </a:schemeClr>
              </a:solidFill>
            </a:endParaRPr>
          </a:p>
          <a:p>
            <a:pPr marL="1527175" lvl="1" indent="-539750">
              <a:spcBef>
                <a:spcPts val="2400"/>
              </a:spcBef>
              <a:buFont typeface="+mj-lt"/>
              <a:buAutoNum type="alphaLcPeriod" startAt="2"/>
            </a:pPr>
            <a:r>
              <a:rPr lang="en-GB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Wisdom that ‘comes from heaven’. </a:t>
            </a:r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v17</a:t>
            </a:r>
          </a:p>
          <a:p>
            <a:pPr marL="1943100" lvl="3" indent="-571500">
              <a:buFont typeface="Arial" panose="020B0604020202020204" pitchFamily="34" charset="0"/>
              <a:buChar char="•"/>
            </a:pPr>
            <a:r>
              <a:rPr lang="en-GB" sz="2800" i="1" dirty="0"/>
              <a:t>Often runs contrary to human logic, often counter intuitive.  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67BF471-D7A1-61D7-1FDC-A703F56B711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9600" y="234818"/>
            <a:ext cx="109728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800" b="1" dirty="0">
                <a:solidFill>
                  <a:schemeClr val="accent1">
                    <a:satMod val="1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#7 – Wisdom from above </a:t>
            </a:r>
            <a:r>
              <a:rPr lang="en-GB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(Ch 3v14-18</a:t>
            </a:r>
            <a:r>
              <a:rPr lang="en-GB" sz="3600" dirty="0">
                <a:solidFill>
                  <a:schemeClr val="accent1">
                    <a:satMod val="1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)</a:t>
            </a:r>
            <a:endParaRPr lang="en-GB" sz="4800" dirty="0">
              <a:solidFill>
                <a:schemeClr val="accent1">
                  <a:satMod val="1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6686732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B52255-0560-E866-407F-EB2DD62783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0F48A0D1-F160-00C7-CB92-71D48D7BDE11}"/>
              </a:ext>
            </a:extLst>
          </p:cNvPr>
          <p:cNvSpPr txBox="1"/>
          <p:nvPr/>
        </p:nvSpPr>
        <p:spPr>
          <a:xfrm>
            <a:off x="11880" y="1628800"/>
            <a:ext cx="12192000" cy="24622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rbel"/>
              </a:rPr>
              <a:t>Two sorts of wisdom </a:t>
            </a: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uLnTx/>
                <a:uFillTx/>
                <a:latin typeface="Corbel"/>
              </a:rPr>
              <a:t>– James 3v14-17</a:t>
            </a:r>
          </a:p>
          <a:p>
            <a:pPr marL="895350" lvl="1" indent="-538163">
              <a:spcBef>
                <a:spcPts val="1200"/>
              </a:spcBef>
              <a:buFont typeface="+mj-lt"/>
              <a:buAutoNum type="arabicPeriod"/>
            </a:pPr>
            <a:r>
              <a:rPr lang="en-GB" sz="4000" b="1" dirty="0">
                <a:solidFill>
                  <a:schemeClr val="bg1">
                    <a:lumMod val="65000"/>
                  </a:schemeClr>
                </a:solidFill>
              </a:rPr>
              <a:t>Different origins </a:t>
            </a:r>
            <a:r>
              <a:rPr lang="en-GB" sz="2400" dirty="0">
                <a:solidFill>
                  <a:schemeClr val="bg1">
                    <a:lumMod val="65000"/>
                  </a:schemeClr>
                </a:solidFill>
              </a:rPr>
              <a:t>– 3:15 &amp; 17a</a:t>
            </a:r>
            <a:r>
              <a:rPr lang="en-GB" sz="2400" b="1" dirty="0">
                <a:solidFill>
                  <a:schemeClr val="bg1">
                    <a:lumMod val="65000"/>
                  </a:schemeClr>
                </a:solidFill>
              </a:rPr>
              <a:t> </a:t>
            </a:r>
          </a:p>
          <a:p>
            <a:pPr marL="895350" lvl="1" indent="-538163">
              <a:spcBef>
                <a:spcPts val="1200"/>
              </a:spcBef>
              <a:buFont typeface="+mj-lt"/>
              <a:buAutoNum type="arabicPeriod"/>
            </a:pPr>
            <a:r>
              <a:rPr lang="en-GB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Different Operations </a:t>
            </a:r>
            <a:r>
              <a:rPr lang="en-GB" sz="2800" i="1" dirty="0"/>
              <a:t>(the way it works) </a:t>
            </a:r>
            <a:r>
              <a:rPr lang="en-GB" sz="2400" dirty="0"/>
              <a:t>– v13-14, 17b</a:t>
            </a:r>
            <a:endParaRPr lang="en-GB" sz="36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7F99498-256C-5D56-79A3-2C6D7A80106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9600" y="234818"/>
            <a:ext cx="109728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800" b="1" dirty="0">
                <a:solidFill>
                  <a:schemeClr val="accent1">
                    <a:satMod val="1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#7 – Wisdom from above </a:t>
            </a:r>
            <a:r>
              <a:rPr lang="en-GB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(Ch 3v14-18</a:t>
            </a:r>
            <a:r>
              <a:rPr lang="en-GB" sz="3600" dirty="0">
                <a:solidFill>
                  <a:schemeClr val="accent1">
                    <a:satMod val="1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)</a:t>
            </a:r>
            <a:endParaRPr lang="en-GB" sz="4800" dirty="0">
              <a:solidFill>
                <a:schemeClr val="accent1">
                  <a:satMod val="1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8801411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94C2F1E-919B-E8CC-B234-24A6C8BE02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20450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038DA2-D7E8-0D57-C426-1BADCA9D87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7BEA281B-ABA2-C3E6-B631-A1B6FB5DE492}"/>
              </a:ext>
            </a:extLst>
          </p:cNvPr>
          <p:cNvSpPr txBox="1"/>
          <p:nvPr/>
        </p:nvSpPr>
        <p:spPr>
          <a:xfrm>
            <a:off x="0" y="1628800"/>
            <a:ext cx="12192000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rbel"/>
              </a:rPr>
              <a:t>Two sorts of wisdom </a:t>
            </a: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uLnTx/>
                <a:uFillTx/>
                <a:latin typeface="Corbel"/>
              </a:rPr>
              <a:t>– James 3v14-17</a:t>
            </a:r>
          </a:p>
          <a:p>
            <a:pPr marL="895350" lvl="1" indent="-538163">
              <a:spcBef>
                <a:spcPts val="1200"/>
              </a:spcBef>
              <a:buFont typeface="+mj-lt"/>
              <a:buAutoNum type="arabicPeriod"/>
            </a:pPr>
            <a:r>
              <a:rPr lang="en-GB" sz="4000" b="1" dirty="0">
                <a:solidFill>
                  <a:schemeClr val="bg1">
                    <a:lumMod val="65000"/>
                  </a:schemeClr>
                </a:solidFill>
              </a:rPr>
              <a:t>Different origins </a:t>
            </a:r>
            <a:r>
              <a:rPr lang="en-GB" sz="2400" dirty="0">
                <a:solidFill>
                  <a:schemeClr val="bg1">
                    <a:lumMod val="65000"/>
                  </a:schemeClr>
                </a:solidFill>
              </a:rPr>
              <a:t>– 3:15 &amp; 17a</a:t>
            </a:r>
            <a:r>
              <a:rPr lang="en-GB" sz="2400" b="1" dirty="0">
                <a:solidFill>
                  <a:schemeClr val="bg1">
                    <a:lumMod val="65000"/>
                  </a:schemeClr>
                </a:solidFill>
              </a:rPr>
              <a:t> </a:t>
            </a:r>
          </a:p>
          <a:p>
            <a:pPr marL="895350" lvl="1" indent="-538163">
              <a:spcBef>
                <a:spcPts val="1200"/>
              </a:spcBef>
              <a:buFont typeface="+mj-lt"/>
              <a:buAutoNum type="arabicPeriod"/>
            </a:pPr>
            <a:r>
              <a:rPr lang="en-GB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Different Operations </a:t>
            </a:r>
            <a:r>
              <a:rPr lang="en-GB" sz="2800" i="1" dirty="0"/>
              <a:t>(the way it works) </a:t>
            </a:r>
            <a:r>
              <a:rPr lang="en-GB" sz="2400" dirty="0"/>
              <a:t>– v13-14, 17b</a:t>
            </a:r>
          </a:p>
          <a:p>
            <a:pPr marL="1079500" lvl="2" indent="-449263">
              <a:spcBef>
                <a:spcPts val="1200"/>
              </a:spcBef>
              <a:buFont typeface="+mj-lt"/>
              <a:buAutoNum type="alphaLcPeriod"/>
            </a:pPr>
            <a:r>
              <a:rPr lang="en-GB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‘Earthly’ wisdom = characterised by self-centeredness </a:t>
            </a:r>
            <a:r>
              <a:rPr lang="en-GB" sz="2400" dirty="0"/>
              <a:t>- v14</a:t>
            </a:r>
            <a:endParaRPr lang="en-GB" sz="36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959E581-3F9F-3BD0-E9CC-4068C0DFE42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9600" y="234818"/>
            <a:ext cx="109728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800" b="1" dirty="0">
                <a:solidFill>
                  <a:schemeClr val="accent1">
                    <a:satMod val="1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#7 – Wisdom from above </a:t>
            </a:r>
            <a:r>
              <a:rPr lang="en-GB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(Ch 3v14-18</a:t>
            </a:r>
            <a:r>
              <a:rPr lang="en-GB" sz="3600" dirty="0">
                <a:solidFill>
                  <a:schemeClr val="accent1">
                    <a:satMod val="1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)</a:t>
            </a:r>
            <a:endParaRPr lang="en-GB" sz="4800" dirty="0">
              <a:solidFill>
                <a:schemeClr val="accent1">
                  <a:satMod val="1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0208231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1BF54E-E79E-1CAC-1BB7-D0A796306C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FE5FC142-31AE-214E-4EA2-D50F75A7707A}"/>
              </a:ext>
            </a:extLst>
          </p:cNvPr>
          <p:cNvSpPr txBox="1"/>
          <p:nvPr/>
        </p:nvSpPr>
        <p:spPr>
          <a:xfrm>
            <a:off x="0" y="1628800"/>
            <a:ext cx="12192000" cy="41242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rbel"/>
              </a:rPr>
              <a:t>Two sorts of wisdom </a:t>
            </a: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uLnTx/>
                <a:uFillTx/>
                <a:latin typeface="Corbel"/>
              </a:rPr>
              <a:t>– James 3v14-17</a:t>
            </a:r>
            <a:endParaRPr kumimoji="0" lang="en-GB" sz="4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uLnTx/>
              <a:uFillTx/>
              <a:latin typeface="Corbel"/>
            </a:endParaRPr>
          </a:p>
          <a:p>
            <a:pPr marL="895350" lvl="1" indent="-538163">
              <a:spcBef>
                <a:spcPts val="1200"/>
              </a:spcBef>
              <a:buFont typeface="+mj-lt"/>
              <a:buAutoNum type="arabicPeriod"/>
            </a:pPr>
            <a:r>
              <a:rPr lang="en-GB" sz="4000" b="1" dirty="0">
                <a:solidFill>
                  <a:schemeClr val="bg1">
                    <a:lumMod val="65000"/>
                  </a:schemeClr>
                </a:solidFill>
              </a:rPr>
              <a:t>Different origins </a:t>
            </a:r>
            <a:r>
              <a:rPr lang="en-GB" sz="2400" dirty="0">
                <a:solidFill>
                  <a:schemeClr val="bg1">
                    <a:lumMod val="65000"/>
                  </a:schemeClr>
                </a:solidFill>
              </a:rPr>
              <a:t>– 3:15 &amp; 17a</a:t>
            </a:r>
            <a:r>
              <a:rPr lang="en-GB" sz="2400" b="1" dirty="0">
                <a:solidFill>
                  <a:schemeClr val="bg1">
                    <a:lumMod val="65000"/>
                  </a:schemeClr>
                </a:solidFill>
              </a:rPr>
              <a:t> </a:t>
            </a:r>
          </a:p>
          <a:p>
            <a:pPr marL="895350" lvl="1" indent="-538163">
              <a:spcBef>
                <a:spcPts val="1200"/>
              </a:spcBef>
              <a:buFont typeface="+mj-lt"/>
              <a:buAutoNum type="arabicPeriod"/>
            </a:pPr>
            <a:r>
              <a:rPr lang="en-GB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Different Operations </a:t>
            </a:r>
            <a:r>
              <a:rPr lang="en-GB" sz="2800" i="1" dirty="0"/>
              <a:t>(the way it works) </a:t>
            </a:r>
            <a:r>
              <a:rPr lang="en-GB" sz="2400" dirty="0"/>
              <a:t>– v13-14, 17b</a:t>
            </a:r>
          </a:p>
          <a:p>
            <a:pPr marL="1252538" lvl="2" indent="-439738">
              <a:spcBef>
                <a:spcPts val="1200"/>
              </a:spcBef>
              <a:buFont typeface="+mj-lt"/>
              <a:buAutoNum type="alphaLcPeriod"/>
            </a:pPr>
            <a:r>
              <a:rPr lang="en-GB" sz="2800" dirty="0">
                <a:solidFill>
                  <a:schemeClr val="bg1">
                    <a:lumMod val="65000"/>
                  </a:schemeClr>
                </a:solidFill>
              </a:rPr>
              <a:t>Earthly Wisdom = characterised by self-centeredness - </a:t>
            </a:r>
            <a:r>
              <a:rPr lang="en-GB" dirty="0">
                <a:solidFill>
                  <a:schemeClr val="bg1">
                    <a:lumMod val="65000"/>
                  </a:schemeClr>
                </a:solidFill>
              </a:rPr>
              <a:t>v14</a:t>
            </a:r>
            <a:endParaRPr lang="en-GB" sz="2800" dirty="0">
              <a:solidFill>
                <a:schemeClr val="bg1">
                  <a:lumMod val="65000"/>
                </a:schemeClr>
              </a:solidFill>
            </a:endParaRPr>
          </a:p>
          <a:p>
            <a:pPr marL="1252538" lvl="2" indent="-439738">
              <a:spcBef>
                <a:spcPts val="1200"/>
              </a:spcBef>
              <a:buFont typeface="+mj-lt"/>
              <a:buAutoNum type="alphaLcPeriod"/>
            </a:pPr>
            <a:r>
              <a:rPr lang="en-GB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Heavenly Wisdom = characterised by being other people centred </a:t>
            </a:r>
            <a:r>
              <a:rPr lang="en-GB" sz="2800" dirty="0"/>
              <a:t>- </a:t>
            </a:r>
            <a:r>
              <a:rPr lang="en-GB" sz="2400" dirty="0"/>
              <a:t>v13 &amp; 17 </a:t>
            </a:r>
            <a:endParaRPr lang="en-GB" sz="36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BB8ACCA-84D4-1B79-3D70-B34C002CB5D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9600" y="234818"/>
            <a:ext cx="109728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800" b="1" dirty="0">
                <a:solidFill>
                  <a:schemeClr val="accent1">
                    <a:satMod val="1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#7 – Wisdom from above </a:t>
            </a:r>
            <a:r>
              <a:rPr lang="en-GB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(Ch 3v14-18</a:t>
            </a:r>
            <a:r>
              <a:rPr lang="en-GB" sz="3600" dirty="0">
                <a:solidFill>
                  <a:schemeClr val="accent1">
                    <a:satMod val="1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)</a:t>
            </a:r>
            <a:endParaRPr lang="en-GB" sz="4800" dirty="0">
              <a:solidFill>
                <a:schemeClr val="accent1">
                  <a:satMod val="1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3203221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BB92F1-5D3A-62FF-0780-4E199D7552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A3F209D3-7342-F6A3-B06B-3C2ADACEAED9}"/>
              </a:ext>
            </a:extLst>
          </p:cNvPr>
          <p:cNvSpPr txBox="1"/>
          <p:nvPr/>
        </p:nvSpPr>
        <p:spPr>
          <a:xfrm>
            <a:off x="0" y="1628800"/>
            <a:ext cx="12192000" cy="29854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rbel"/>
              </a:rPr>
              <a:t>Two sorts of wisdom </a:t>
            </a: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uLnTx/>
                <a:uFillTx/>
                <a:latin typeface="Corbel"/>
              </a:rPr>
              <a:t>– James 3v14-17</a:t>
            </a:r>
            <a:endParaRPr kumimoji="0" lang="en-GB" sz="4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uLnTx/>
              <a:uFillTx/>
              <a:latin typeface="Corbel"/>
            </a:endParaRPr>
          </a:p>
          <a:p>
            <a:pPr marL="895350" lvl="1" indent="-538163">
              <a:spcBef>
                <a:spcPts val="1200"/>
              </a:spcBef>
              <a:buFont typeface="+mj-lt"/>
              <a:buAutoNum type="arabicPeriod"/>
            </a:pPr>
            <a:r>
              <a:rPr lang="en-GB" sz="4000" b="1" dirty="0">
                <a:solidFill>
                  <a:schemeClr val="bg1">
                    <a:lumMod val="65000"/>
                  </a:schemeClr>
                </a:solidFill>
              </a:rPr>
              <a:t>Different origins </a:t>
            </a:r>
            <a:r>
              <a:rPr lang="en-GB" sz="2400" dirty="0">
                <a:solidFill>
                  <a:schemeClr val="bg1">
                    <a:lumMod val="65000"/>
                  </a:schemeClr>
                </a:solidFill>
              </a:rPr>
              <a:t>– 3:15 &amp; 17a</a:t>
            </a:r>
            <a:r>
              <a:rPr lang="en-GB" sz="2400" b="1" dirty="0">
                <a:solidFill>
                  <a:schemeClr val="bg1">
                    <a:lumMod val="65000"/>
                  </a:schemeClr>
                </a:solidFill>
              </a:rPr>
              <a:t> </a:t>
            </a:r>
          </a:p>
          <a:p>
            <a:pPr marL="895350" lvl="1" indent="-538163">
              <a:spcBef>
                <a:spcPts val="1200"/>
              </a:spcBef>
              <a:buFont typeface="+mj-lt"/>
              <a:buAutoNum type="arabicPeriod"/>
            </a:pPr>
            <a:r>
              <a:rPr lang="en-GB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Different Operations </a:t>
            </a:r>
            <a:r>
              <a:rPr lang="en-GB" sz="2800" i="1" dirty="0"/>
              <a:t>(the way it works) </a:t>
            </a:r>
            <a:r>
              <a:rPr lang="en-GB" sz="2400" dirty="0"/>
              <a:t>– v13-14, 17b</a:t>
            </a:r>
          </a:p>
          <a:p>
            <a:pPr marL="895350" lvl="1" indent="-538163">
              <a:spcBef>
                <a:spcPts val="1200"/>
              </a:spcBef>
              <a:buFont typeface="+mj-lt"/>
              <a:buAutoNum type="arabicPeriod"/>
            </a:pPr>
            <a:endParaRPr lang="en-GB" sz="24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A66F660-ED4B-DA92-3C56-79AEE832F82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9600" y="234818"/>
            <a:ext cx="109728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800" b="1" dirty="0">
                <a:solidFill>
                  <a:schemeClr val="accent1">
                    <a:satMod val="1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#7 – Wisdom from above </a:t>
            </a:r>
            <a:r>
              <a:rPr lang="en-GB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(Ch 3v14-18</a:t>
            </a:r>
            <a:r>
              <a:rPr lang="en-GB" sz="3600" dirty="0">
                <a:solidFill>
                  <a:schemeClr val="accent1">
                    <a:satMod val="1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)</a:t>
            </a:r>
            <a:endParaRPr lang="en-GB" sz="4800" dirty="0">
              <a:solidFill>
                <a:schemeClr val="accent1">
                  <a:satMod val="1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169624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0F1753-8F4E-533B-CFC3-9B7B5749D0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C46163D3-5B92-E547-4CED-FC26064D058A}"/>
              </a:ext>
            </a:extLst>
          </p:cNvPr>
          <p:cNvSpPr txBox="1"/>
          <p:nvPr/>
        </p:nvSpPr>
        <p:spPr>
          <a:xfrm>
            <a:off x="0" y="1628800"/>
            <a:ext cx="1219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57187" lvl="1">
              <a:spcBef>
                <a:spcPts val="1200"/>
              </a:spcBef>
            </a:pPr>
            <a:r>
              <a:rPr lang="en-GB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Wisdom from above is: 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0D9BAEC-D185-9415-E7C0-E30C615563A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9600" y="234818"/>
            <a:ext cx="109728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800" b="1" dirty="0">
                <a:solidFill>
                  <a:schemeClr val="accent1">
                    <a:satMod val="1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#7 – Wisdom from above </a:t>
            </a:r>
            <a:r>
              <a:rPr lang="en-GB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(Ch 3v14-18</a:t>
            </a:r>
            <a:r>
              <a:rPr lang="en-GB" sz="3600" dirty="0">
                <a:solidFill>
                  <a:schemeClr val="accent1">
                    <a:satMod val="1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)</a:t>
            </a:r>
            <a:endParaRPr lang="en-GB" sz="4800" dirty="0">
              <a:solidFill>
                <a:schemeClr val="accent1">
                  <a:satMod val="1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3326903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13AF1A-6A87-AC65-5B01-11B3E0DC97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C3946E0E-32FD-02A4-83C9-F19F7944F68E}"/>
              </a:ext>
            </a:extLst>
          </p:cNvPr>
          <p:cNvSpPr txBox="1"/>
          <p:nvPr/>
        </p:nvSpPr>
        <p:spPr>
          <a:xfrm>
            <a:off x="0" y="1628800"/>
            <a:ext cx="12192000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57187" lvl="1">
              <a:spcBef>
                <a:spcPts val="1200"/>
              </a:spcBef>
            </a:pPr>
            <a:r>
              <a:rPr lang="en-GB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Wisdom from above is: </a:t>
            </a:r>
          </a:p>
          <a:p>
            <a:pPr marL="895350" lvl="1" indent="-3556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Humble</a:t>
            </a:r>
            <a:r>
              <a:rPr lang="en-GB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400" dirty="0"/>
              <a:t>- v13 - selfless</a:t>
            </a:r>
          </a:p>
          <a:p>
            <a:pPr marL="539750" lvl="1">
              <a:spcBef>
                <a:spcPts val="600"/>
              </a:spcBef>
            </a:pPr>
            <a:endParaRPr lang="en-GB" sz="24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D25123D-C0A4-03BE-5DAB-C144AD7FAFA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9600" y="234818"/>
            <a:ext cx="109728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800" b="1" dirty="0">
                <a:solidFill>
                  <a:schemeClr val="accent1">
                    <a:satMod val="1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#7 – Wisdom from above </a:t>
            </a:r>
            <a:r>
              <a:rPr lang="en-GB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(Ch 3v14-18</a:t>
            </a:r>
            <a:r>
              <a:rPr lang="en-GB" sz="3600" dirty="0">
                <a:solidFill>
                  <a:schemeClr val="accent1">
                    <a:satMod val="1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)</a:t>
            </a:r>
            <a:endParaRPr lang="en-GB" sz="4800" dirty="0">
              <a:solidFill>
                <a:schemeClr val="accent1">
                  <a:satMod val="1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014629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C88D93-41DA-11BF-10CE-594400BD77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7FBC35B-1E86-C7E8-8971-2DAA627E9BBF}"/>
              </a:ext>
            </a:extLst>
          </p:cNvPr>
          <p:cNvSpPr txBox="1"/>
          <p:nvPr/>
        </p:nvSpPr>
        <p:spPr>
          <a:xfrm>
            <a:off x="0" y="1628800"/>
            <a:ext cx="12192000" cy="21082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57187" lvl="1">
              <a:spcBef>
                <a:spcPts val="1200"/>
              </a:spcBef>
            </a:pPr>
            <a:r>
              <a:rPr lang="en-GB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Wisdom from above is: </a:t>
            </a:r>
          </a:p>
          <a:p>
            <a:pPr marL="895350" lvl="1" indent="-3556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Humble </a:t>
            </a:r>
            <a:r>
              <a:rPr lang="en-GB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400" dirty="0"/>
              <a:t>- v13 - selfless</a:t>
            </a:r>
          </a:p>
          <a:p>
            <a:pPr marL="895350" lvl="1" indent="-3556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400" dirty="0"/>
              <a:t>	</a:t>
            </a:r>
            <a:r>
              <a:rPr lang="en-GB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Pure</a:t>
            </a:r>
            <a:r>
              <a:rPr lang="en-GB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400" dirty="0"/>
              <a:t>- v17 – clean, undefiled  </a:t>
            </a:r>
          </a:p>
          <a:p>
            <a:pPr marL="895350" lvl="1" indent="-3556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endParaRPr lang="en-GB" sz="24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E8431C1-494F-5E43-6824-B46F76CDAD9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9600" y="234818"/>
            <a:ext cx="109728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800" b="1" dirty="0">
                <a:solidFill>
                  <a:schemeClr val="accent1">
                    <a:satMod val="1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#7 – Wisdom from above </a:t>
            </a:r>
            <a:r>
              <a:rPr lang="en-GB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(Ch 3v14-18</a:t>
            </a:r>
            <a:r>
              <a:rPr lang="en-GB" sz="3600" dirty="0">
                <a:solidFill>
                  <a:schemeClr val="accent1">
                    <a:satMod val="1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)</a:t>
            </a:r>
            <a:endParaRPr lang="en-GB" sz="4800" dirty="0">
              <a:solidFill>
                <a:schemeClr val="accent1">
                  <a:satMod val="1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231447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994E0E-26F1-A8DA-D11D-B419ADCAA0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37E405B9-D158-759F-3494-5D8FF33A14DB}"/>
              </a:ext>
            </a:extLst>
          </p:cNvPr>
          <p:cNvSpPr txBox="1"/>
          <p:nvPr/>
        </p:nvSpPr>
        <p:spPr>
          <a:xfrm>
            <a:off x="0" y="1628800"/>
            <a:ext cx="12192000" cy="2169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57187" lvl="1">
              <a:spcBef>
                <a:spcPts val="1200"/>
              </a:spcBef>
            </a:pPr>
            <a:r>
              <a:rPr lang="en-GB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Wisdom from above is: </a:t>
            </a:r>
          </a:p>
          <a:p>
            <a:pPr marL="895350" lvl="1" indent="-3556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Humble</a:t>
            </a:r>
            <a:r>
              <a:rPr lang="en-GB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400" dirty="0"/>
              <a:t>- v13 - selfless</a:t>
            </a:r>
          </a:p>
          <a:p>
            <a:pPr marL="895350" lvl="1" indent="-3556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400" dirty="0"/>
              <a:t>	</a:t>
            </a:r>
            <a:r>
              <a:rPr lang="en-GB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Pure</a:t>
            </a:r>
            <a:r>
              <a:rPr lang="en-GB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400" dirty="0"/>
              <a:t>- v17 – clean, undefiled  </a:t>
            </a:r>
          </a:p>
          <a:p>
            <a:pPr marL="895350" lvl="1" indent="-3556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GB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Peace-loving</a:t>
            </a:r>
            <a:r>
              <a:rPr lang="en-GB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400" dirty="0"/>
              <a:t>-  bringing and holding people together 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02EDF55-14C1-D354-7064-3B69B3055DB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9600" y="234818"/>
            <a:ext cx="109728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800" b="1" dirty="0">
                <a:solidFill>
                  <a:schemeClr val="accent1">
                    <a:satMod val="1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#7 – Wisdom from above </a:t>
            </a:r>
            <a:r>
              <a:rPr lang="en-GB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(Ch 3v14-18</a:t>
            </a:r>
            <a:r>
              <a:rPr lang="en-GB" sz="3600" dirty="0">
                <a:solidFill>
                  <a:schemeClr val="accent1">
                    <a:satMod val="1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)</a:t>
            </a:r>
            <a:endParaRPr lang="en-GB" sz="4800" dirty="0">
              <a:solidFill>
                <a:schemeClr val="accent1">
                  <a:satMod val="1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406262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6C36CF-0E13-561A-F548-C69BDB138D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D229FE60-525F-579D-C49D-477CE66E6BC7}"/>
              </a:ext>
            </a:extLst>
          </p:cNvPr>
          <p:cNvSpPr txBox="1"/>
          <p:nvPr/>
        </p:nvSpPr>
        <p:spPr>
          <a:xfrm>
            <a:off x="911424" y="1844824"/>
            <a:ext cx="10153128" cy="41857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GB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Recap: A Mature Christian:</a:t>
            </a:r>
          </a:p>
          <a:p>
            <a:pPr marL="630238" lvl="0" indent="-365125">
              <a:buFont typeface="Arial" panose="020B0604020202020204" pitchFamily="34" charset="0"/>
              <a:buChar char="•"/>
            </a:pPr>
            <a:r>
              <a:rPr lang="en-GB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shows joy in testing</a:t>
            </a:r>
          </a:p>
          <a:p>
            <a:pPr marL="630238" lvl="0" indent="-365125">
              <a:buFont typeface="Arial" panose="020B0604020202020204" pitchFamily="34" charset="0"/>
              <a:buChar char="•"/>
            </a:pPr>
            <a:r>
              <a:rPr lang="en-GB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obeys to God’s word</a:t>
            </a:r>
          </a:p>
          <a:p>
            <a:pPr marL="630238" lvl="0" indent="-365125">
              <a:buFont typeface="Arial" panose="020B0604020202020204" pitchFamily="34" charset="0"/>
              <a:buChar char="•"/>
            </a:pPr>
            <a:r>
              <a:rPr lang="en-GB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treats other people well</a:t>
            </a:r>
          </a:p>
          <a:p>
            <a:pPr marL="630238" lvl="0" indent="-365125">
              <a:buFont typeface="Arial" panose="020B0604020202020204" pitchFamily="34" charset="0"/>
              <a:buChar char="•"/>
            </a:pPr>
            <a:r>
              <a:rPr lang="en-GB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trusts God</a:t>
            </a:r>
          </a:p>
          <a:p>
            <a:pPr marL="630238" lvl="0" indent="-365125">
              <a:buFont typeface="Arial" panose="020B0604020202020204" pitchFamily="34" charset="0"/>
              <a:buChar char="•"/>
            </a:pPr>
            <a:r>
              <a:rPr lang="en-GB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speaks with respect</a:t>
            </a:r>
          </a:p>
          <a:p>
            <a:pPr marL="118872" lvl="0" algn="ctr">
              <a:buClr>
                <a:srgbClr val="F0AD00"/>
              </a:buClr>
              <a:buSzPct val="100000"/>
              <a:defRPr/>
            </a:pPr>
            <a:endParaRPr kumimoji="0" lang="en-GB" sz="4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orbel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616F481-EAC1-1223-2717-CCB940B0376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9600" y="234818"/>
            <a:ext cx="109728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800" b="1" dirty="0">
                <a:solidFill>
                  <a:schemeClr val="accent1">
                    <a:satMod val="1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#7 – Wisdom from above </a:t>
            </a:r>
            <a:r>
              <a:rPr lang="en-GB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(Ch 3v14-18</a:t>
            </a:r>
            <a:r>
              <a:rPr lang="en-GB" sz="3600" dirty="0">
                <a:solidFill>
                  <a:schemeClr val="accent1">
                    <a:satMod val="1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)</a:t>
            </a:r>
            <a:endParaRPr lang="en-GB" sz="4800" dirty="0">
              <a:solidFill>
                <a:schemeClr val="accent1">
                  <a:satMod val="1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8627155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DAFE3C-18B7-44D4-E380-BF01C6B5DC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493194B5-0925-D084-68F5-439DC6A4B6AD}"/>
              </a:ext>
            </a:extLst>
          </p:cNvPr>
          <p:cNvSpPr txBox="1"/>
          <p:nvPr/>
        </p:nvSpPr>
        <p:spPr>
          <a:xfrm>
            <a:off x="0" y="1628800"/>
            <a:ext cx="12192000" cy="31239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57187" lvl="1">
              <a:spcBef>
                <a:spcPts val="1200"/>
              </a:spcBef>
            </a:pPr>
            <a:r>
              <a:rPr lang="en-GB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Wisdom from above is: </a:t>
            </a:r>
          </a:p>
          <a:p>
            <a:pPr marL="895350" lvl="1" indent="-3556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Humble</a:t>
            </a:r>
            <a:r>
              <a:rPr lang="en-GB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400" dirty="0"/>
              <a:t>- v13 - selfless</a:t>
            </a:r>
          </a:p>
          <a:p>
            <a:pPr marL="895350" lvl="1" indent="-3556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400" dirty="0"/>
              <a:t>	</a:t>
            </a:r>
            <a:r>
              <a:rPr lang="en-GB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Pure</a:t>
            </a:r>
            <a:r>
              <a:rPr lang="en-GB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400" dirty="0"/>
              <a:t>- v17 – clean, undefiled  </a:t>
            </a:r>
          </a:p>
          <a:p>
            <a:pPr marL="895350" lvl="1" indent="-3556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GB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Peace-loving</a:t>
            </a:r>
            <a:r>
              <a:rPr lang="en-GB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400" dirty="0"/>
              <a:t>-  bringing and holding people together </a:t>
            </a:r>
          </a:p>
          <a:p>
            <a:pPr marL="895350" lvl="1" indent="-3556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400" dirty="0"/>
              <a:t>	</a:t>
            </a:r>
            <a:r>
              <a:rPr lang="en-GB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Considerate</a:t>
            </a:r>
            <a:r>
              <a:rPr lang="en-GB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400" dirty="0"/>
              <a:t>– gentle, patient </a:t>
            </a:r>
          </a:p>
          <a:p>
            <a:pPr marL="895350" lvl="1" indent="-3556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400" dirty="0"/>
              <a:t>	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1743DAD-9F83-100F-9E52-1789F3B9521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9600" y="234818"/>
            <a:ext cx="109728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800" b="1" dirty="0">
                <a:solidFill>
                  <a:schemeClr val="accent1">
                    <a:satMod val="1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#7 – Wisdom from above </a:t>
            </a:r>
            <a:r>
              <a:rPr lang="en-GB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(Ch 3v14-18</a:t>
            </a:r>
            <a:r>
              <a:rPr lang="en-GB" sz="3600" dirty="0">
                <a:solidFill>
                  <a:schemeClr val="accent1">
                    <a:satMod val="1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)</a:t>
            </a:r>
            <a:endParaRPr lang="en-GB" sz="4800" dirty="0">
              <a:solidFill>
                <a:schemeClr val="accent1">
                  <a:satMod val="1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5502044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2C5316-925B-A8FA-BD57-45C7747686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4BD4CD6E-B63C-A749-493C-44C0B21ED186}"/>
              </a:ext>
            </a:extLst>
          </p:cNvPr>
          <p:cNvSpPr txBox="1"/>
          <p:nvPr/>
        </p:nvSpPr>
        <p:spPr>
          <a:xfrm>
            <a:off x="0" y="1628800"/>
            <a:ext cx="12192000" cy="36317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57187" lvl="1">
              <a:spcBef>
                <a:spcPts val="1200"/>
              </a:spcBef>
            </a:pPr>
            <a:r>
              <a:rPr lang="en-GB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Wisdom from above is: </a:t>
            </a:r>
          </a:p>
          <a:p>
            <a:pPr marL="895350" lvl="1" indent="-3556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Humble</a:t>
            </a:r>
            <a:r>
              <a:rPr lang="en-GB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400" dirty="0"/>
              <a:t>- v13 - selfless</a:t>
            </a:r>
          </a:p>
          <a:p>
            <a:pPr marL="895350" lvl="1" indent="-3556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400" dirty="0"/>
              <a:t>	</a:t>
            </a:r>
            <a:r>
              <a:rPr lang="en-GB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Pure</a:t>
            </a:r>
            <a:r>
              <a:rPr lang="en-GB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400" dirty="0"/>
              <a:t>- v17 – clean, undefiled  </a:t>
            </a:r>
          </a:p>
          <a:p>
            <a:pPr marL="895350" lvl="1" indent="-3556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GB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Peace-loving</a:t>
            </a:r>
            <a:r>
              <a:rPr lang="en-GB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400" dirty="0"/>
              <a:t>-  bringing and holding people together </a:t>
            </a:r>
          </a:p>
          <a:p>
            <a:pPr marL="895350" lvl="1" indent="-3556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400" dirty="0"/>
              <a:t>	</a:t>
            </a:r>
            <a:r>
              <a:rPr lang="en-GB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Considerate</a:t>
            </a:r>
            <a:r>
              <a:rPr lang="en-GB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400" dirty="0"/>
              <a:t>– gentle, patient </a:t>
            </a:r>
          </a:p>
          <a:p>
            <a:pPr marL="895350" lvl="1" indent="-3556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400" dirty="0"/>
              <a:t>	</a:t>
            </a:r>
            <a:r>
              <a:rPr lang="en-GB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Submissive</a:t>
            </a:r>
            <a:r>
              <a:rPr lang="en-GB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400" dirty="0"/>
              <a:t>– easy to get on with </a:t>
            </a:r>
          </a:p>
          <a:p>
            <a:pPr marL="895350" lvl="1" indent="-35560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n-GB" sz="24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B927721-9CA9-3956-84FF-7D46027D3E0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9600" y="234818"/>
            <a:ext cx="109728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800" b="1" dirty="0">
                <a:solidFill>
                  <a:schemeClr val="accent1">
                    <a:satMod val="1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#7 – Wisdom from above </a:t>
            </a:r>
            <a:r>
              <a:rPr lang="en-GB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(Ch 3v14-18</a:t>
            </a:r>
            <a:r>
              <a:rPr lang="en-GB" sz="3600" dirty="0">
                <a:solidFill>
                  <a:schemeClr val="accent1">
                    <a:satMod val="1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)</a:t>
            </a:r>
            <a:endParaRPr lang="en-GB" sz="4800" dirty="0">
              <a:solidFill>
                <a:schemeClr val="accent1">
                  <a:satMod val="1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3197978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717844-C609-122D-3FBF-FBEB3EABEE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39FF074B-158E-A179-6661-57B4D695487F}"/>
              </a:ext>
            </a:extLst>
          </p:cNvPr>
          <p:cNvSpPr txBox="1"/>
          <p:nvPr/>
        </p:nvSpPr>
        <p:spPr>
          <a:xfrm>
            <a:off x="0" y="1628800"/>
            <a:ext cx="12192000" cy="41395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57187" lvl="1">
              <a:spcBef>
                <a:spcPts val="1200"/>
              </a:spcBef>
            </a:pPr>
            <a:r>
              <a:rPr lang="en-GB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Wisdom from above is: </a:t>
            </a:r>
          </a:p>
          <a:p>
            <a:pPr marL="895350" lvl="1" indent="-3556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Humble</a:t>
            </a:r>
            <a:r>
              <a:rPr lang="en-GB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400" dirty="0"/>
              <a:t>- v13 - selfless</a:t>
            </a:r>
          </a:p>
          <a:p>
            <a:pPr marL="895350" lvl="1" indent="-3556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400" dirty="0"/>
              <a:t>	</a:t>
            </a:r>
            <a:r>
              <a:rPr lang="en-GB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Pure</a:t>
            </a:r>
            <a:r>
              <a:rPr lang="en-GB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400" dirty="0"/>
              <a:t>- v17 – clean, undefiled  </a:t>
            </a:r>
          </a:p>
          <a:p>
            <a:pPr marL="895350" lvl="1" indent="-3556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GB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Peace-loving</a:t>
            </a:r>
            <a:r>
              <a:rPr lang="en-GB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400" dirty="0"/>
              <a:t>-  bringing and holding people together </a:t>
            </a:r>
          </a:p>
          <a:p>
            <a:pPr marL="895350" lvl="1" indent="-3556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400" dirty="0"/>
              <a:t>	</a:t>
            </a:r>
            <a:r>
              <a:rPr lang="en-GB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Considerate</a:t>
            </a:r>
            <a:r>
              <a:rPr lang="en-GB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400" dirty="0"/>
              <a:t>– gentle, patient </a:t>
            </a:r>
          </a:p>
          <a:p>
            <a:pPr marL="895350" lvl="1" indent="-3556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400" dirty="0"/>
              <a:t>	</a:t>
            </a:r>
            <a:r>
              <a:rPr lang="en-GB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Submissive</a:t>
            </a:r>
            <a:r>
              <a:rPr lang="en-GB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400" dirty="0"/>
              <a:t>– easy to get on with </a:t>
            </a:r>
          </a:p>
          <a:p>
            <a:pPr marL="895350" lvl="1" indent="-3556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400" dirty="0"/>
              <a:t>	</a:t>
            </a:r>
            <a:r>
              <a:rPr lang="en-GB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Full of mercy </a:t>
            </a:r>
            <a:r>
              <a:rPr lang="en-GB" sz="2400" dirty="0"/>
              <a:t>– controlled by mercy</a:t>
            </a:r>
          </a:p>
          <a:p>
            <a:pPr marL="895350" lvl="1" indent="-35560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n-GB" sz="24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5CF6C89-7600-C568-D737-0718B493015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9600" y="234818"/>
            <a:ext cx="109728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800" b="1" dirty="0">
                <a:solidFill>
                  <a:schemeClr val="accent1">
                    <a:satMod val="1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#7 – Wisdom from above </a:t>
            </a:r>
            <a:r>
              <a:rPr lang="en-GB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(Ch 3v14-18</a:t>
            </a:r>
            <a:r>
              <a:rPr lang="en-GB" sz="3600" dirty="0">
                <a:solidFill>
                  <a:schemeClr val="accent1">
                    <a:satMod val="1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)</a:t>
            </a:r>
            <a:endParaRPr lang="en-GB" sz="4800" dirty="0">
              <a:solidFill>
                <a:schemeClr val="accent1">
                  <a:satMod val="1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81625342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124724-EA6B-A28B-BF54-44667980D8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D42EBBE8-F265-0245-894C-5FDD7613B212}"/>
              </a:ext>
            </a:extLst>
          </p:cNvPr>
          <p:cNvSpPr txBox="1"/>
          <p:nvPr/>
        </p:nvSpPr>
        <p:spPr>
          <a:xfrm>
            <a:off x="0" y="1628800"/>
            <a:ext cx="12192000" cy="46474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57187" lvl="1">
              <a:spcBef>
                <a:spcPts val="1200"/>
              </a:spcBef>
            </a:pPr>
            <a:r>
              <a:rPr lang="en-GB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Wisdom from above is: </a:t>
            </a:r>
          </a:p>
          <a:p>
            <a:pPr marL="895350" lvl="1" indent="-3556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Humble</a:t>
            </a:r>
            <a:r>
              <a:rPr lang="en-GB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400" dirty="0"/>
              <a:t>- v13 - selfless</a:t>
            </a:r>
          </a:p>
          <a:p>
            <a:pPr marL="895350" lvl="1" indent="-3556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400" dirty="0"/>
              <a:t>	</a:t>
            </a:r>
            <a:r>
              <a:rPr lang="en-GB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Pure</a:t>
            </a:r>
            <a:r>
              <a:rPr lang="en-GB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400" dirty="0"/>
              <a:t>- v17 – clean, undefiled  </a:t>
            </a:r>
          </a:p>
          <a:p>
            <a:pPr marL="895350" lvl="1" indent="-3556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GB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Peace-loving</a:t>
            </a:r>
            <a:r>
              <a:rPr lang="en-GB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400" dirty="0"/>
              <a:t>-  bringing and holding people together </a:t>
            </a:r>
          </a:p>
          <a:p>
            <a:pPr marL="895350" lvl="1" indent="-3556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400" dirty="0"/>
              <a:t>	</a:t>
            </a:r>
            <a:r>
              <a:rPr lang="en-GB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Considerate</a:t>
            </a:r>
            <a:r>
              <a:rPr lang="en-GB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400" dirty="0"/>
              <a:t>– gentle, patient </a:t>
            </a:r>
          </a:p>
          <a:p>
            <a:pPr marL="895350" lvl="1" indent="-3556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400" dirty="0"/>
              <a:t>	</a:t>
            </a:r>
            <a:r>
              <a:rPr lang="en-GB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Submissive</a:t>
            </a:r>
            <a:r>
              <a:rPr lang="en-GB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400" dirty="0"/>
              <a:t>– easy to get on with </a:t>
            </a:r>
          </a:p>
          <a:p>
            <a:pPr marL="895350" lvl="1" indent="-3556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400" dirty="0"/>
              <a:t>	</a:t>
            </a:r>
            <a:r>
              <a:rPr lang="en-GB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Full of mercy </a:t>
            </a:r>
            <a:r>
              <a:rPr lang="en-GB" sz="2400" dirty="0"/>
              <a:t>– controlled by mercy</a:t>
            </a:r>
          </a:p>
          <a:p>
            <a:pPr marL="895350" lvl="1" indent="-3556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400" dirty="0"/>
              <a:t>	</a:t>
            </a:r>
            <a:r>
              <a:rPr lang="en-GB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Full of good fruits </a:t>
            </a:r>
            <a:r>
              <a:rPr lang="en-GB" sz="2400" dirty="0"/>
              <a:t>– marked by good results</a:t>
            </a:r>
          </a:p>
          <a:p>
            <a:pPr marL="895350" lvl="1" indent="-35560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n-GB" sz="24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009EAEC-9AD9-F653-1F00-F3507DCCDCF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9600" y="234818"/>
            <a:ext cx="109728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800" b="1" dirty="0">
                <a:solidFill>
                  <a:schemeClr val="accent1">
                    <a:satMod val="1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#7 – Wisdom from above </a:t>
            </a:r>
            <a:r>
              <a:rPr lang="en-GB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(Ch 3v14-18</a:t>
            </a:r>
            <a:r>
              <a:rPr lang="en-GB" sz="3600" dirty="0">
                <a:solidFill>
                  <a:schemeClr val="accent1">
                    <a:satMod val="1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)</a:t>
            </a:r>
            <a:endParaRPr lang="en-GB" sz="4800" dirty="0">
              <a:solidFill>
                <a:schemeClr val="accent1">
                  <a:satMod val="1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24593316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F6AC8B-A2F7-55FF-4FA1-762011E0C9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6D78328C-B046-9DF0-B84F-D68215F47BBC}"/>
              </a:ext>
            </a:extLst>
          </p:cNvPr>
          <p:cNvSpPr txBox="1"/>
          <p:nvPr/>
        </p:nvSpPr>
        <p:spPr>
          <a:xfrm>
            <a:off x="0" y="1628800"/>
            <a:ext cx="12192000" cy="52168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57187" lvl="1">
              <a:spcBef>
                <a:spcPts val="1200"/>
              </a:spcBef>
            </a:pPr>
            <a:r>
              <a:rPr lang="en-GB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Wisdom from above is: </a:t>
            </a:r>
          </a:p>
          <a:p>
            <a:pPr marL="895350" lvl="1" indent="-3556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Humble</a:t>
            </a:r>
            <a:r>
              <a:rPr lang="en-GB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400" dirty="0"/>
              <a:t>- v13 - selfless</a:t>
            </a:r>
          </a:p>
          <a:p>
            <a:pPr marL="895350" lvl="1" indent="-3556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400" dirty="0"/>
              <a:t>	</a:t>
            </a:r>
            <a:r>
              <a:rPr lang="en-GB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Pure</a:t>
            </a:r>
            <a:r>
              <a:rPr lang="en-GB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400" dirty="0"/>
              <a:t>- v17 – clean, undefiled  </a:t>
            </a:r>
          </a:p>
          <a:p>
            <a:pPr marL="895350" lvl="1" indent="-3556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GB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Peace-loving</a:t>
            </a:r>
            <a:r>
              <a:rPr lang="en-GB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400" dirty="0"/>
              <a:t>-  bringing and holding people together </a:t>
            </a:r>
          </a:p>
          <a:p>
            <a:pPr marL="895350" lvl="1" indent="-3556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400" dirty="0"/>
              <a:t>	</a:t>
            </a:r>
            <a:r>
              <a:rPr lang="en-GB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Considerate</a:t>
            </a:r>
            <a:r>
              <a:rPr lang="en-GB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400" dirty="0"/>
              <a:t>– gentle, patient </a:t>
            </a:r>
          </a:p>
          <a:p>
            <a:pPr marL="895350" lvl="1" indent="-3556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400" dirty="0"/>
              <a:t>	</a:t>
            </a:r>
            <a:r>
              <a:rPr lang="en-GB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Submissive</a:t>
            </a:r>
            <a:r>
              <a:rPr lang="en-GB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400" dirty="0"/>
              <a:t>– easy to get on with </a:t>
            </a:r>
          </a:p>
          <a:p>
            <a:pPr marL="895350" lvl="1" indent="-3556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400" dirty="0"/>
              <a:t>	</a:t>
            </a:r>
            <a:r>
              <a:rPr lang="en-GB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Full of mercy </a:t>
            </a:r>
            <a:r>
              <a:rPr lang="en-GB" sz="2400" dirty="0"/>
              <a:t>– controlled by mercy</a:t>
            </a:r>
          </a:p>
          <a:p>
            <a:pPr marL="895350" lvl="1" indent="-3556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400" dirty="0"/>
              <a:t>	</a:t>
            </a:r>
            <a:r>
              <a:rPr lang="en-GB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Full of good fruits </a:t>
            </a:r>
            <a:r>
              <a:rPr lang="en-GB" sz="2400" dirty="0"/>
              <a:t>– marked by good results</a:t>
            </a:r>
          </a:p>
          <a:p>
            <a:pPr marL="895350" lvl="1" indent="-3556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800" dirty="0"/>
              <a:t>	</a:t>
            </a:r>
            <a:r>
              <a:rPr lang="en-GB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Impartial </a:t>
            </a:r>
            <a:r>
              <a:rPr lang="en-GB" sz="2400" dirty="0"/>
              <a:t>– unambiguous </a:t>
            </a:r>
          </a:p>
          <a:p>
            <a:pPr marL="895350" lvl="1" indent="-3556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400" dirty="0"/>
              <a:t>	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8234315-B94D-0F12-CDE5-91709170DCB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9600" y="234818"/>
            <a:ext cx="109728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800" b="1" dirty="0">
                <a:solidFill>
                  <a:schemeClr val="accent1">
                    <a:satMod val="1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#7 – Wisdom from above </a:t>
            </a:r>
            <a:r>
              <a:rPr lang="en-GB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(Ch 3v14-18</a:t>
            </a:r>
            <a:r>
              <a:rPr lang="en-GB" sz="3600" dirty="0">
                <a:solidFill>
                  <a:schemeClr val="accent1">
                    <a:satMod val="1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)</a:t>
            </a:r>
            <a:endParaRPr lang="en-GB" sz="4800" dirty="0">
              <a:solidFill>
                <a:schemeClr val="accent1">
                  <a:satMod val="1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59352410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FE8A7F-3353-C3C1-5BBB-08DE615BA2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E04A434A-9EBE-122C-F84C-CF6ECEA5E037}"/>
              </a:ext>
            </a:extLst>
          </p:cNvPr>
          <p:cNvSpPr txBox="1"/>
          <p:nvPr/>
        </p:nvSpPr>
        <p:spPr>
          <a:xfrm>
            <a:off x="0" y="1628800"/>
            <a:ext cx="12192000" cy="52168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57187" lvl="1">
              <a:spcBef>
                <a:spcPts val="1200"/>
              </a:spcBef>
            </a:pPr>
            <a:r>
              <a:rPr lang="en-GB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Wisdom from above is: </a:t>
            </a:r>
          </a:p>
          <a:p>
            <a:pPr marL="895350" lvl="1" indent="-3556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Humble</a:t>
            </a:r>
            <a:r>
              <a:rPr lang="en-GB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400" dirty="0"/>
              <a:t>- v13 - selfless</a:t>
            </a:r>
          </a:p>
          <a:p>
            <a:pPr marL="895350" lvl="1" indent="-3556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400" dirty="0"/>
              <a:t>	</a:t>
            </a:r>
            <a:r>
              <a:rPr lang="en-GB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Pure</a:t>
            </a:r>
            <a:r>
              <a:rPr lang="en-GB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400" dirty="0"/>
              <a:t>- v17 – clean, undefiled  </a:t>
            </a:r>
          </a:p>
          <a:p>
            <a:pPr marL="895350" lvl="1" indent="-3556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GB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Peace-loving</a:t>
            </a:r>
            <a:r>
              <a:rPr lang="en-GB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400" dirty="0"/>
              <a:t>-  bringing and holding people together </a:t>
            </a:r>
          </a:p>
          <a:p>
            <a:pPr marL="895350" lvl="1" indent="-3556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400" dirty="0"/>
              <a:t>	</a:t>
            </a:r>
            <a:r>
              <a:rPr lang="en-GB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Considerate</a:t>
            </a:r>
            <a:r>
              <a:rPr lang="en-GB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400" dirty="0"/>
              <a:t>– gentle, patient </a:t>
            </a:r>
          </a:p>
          <a:p>
            <a:pPr marL="895350" lvl="1" indent="-3556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400" dirty="0"/>
              <a:t>	</a:t>
            </a:r>
            <a:r>
              <a:rPr lang="en-GB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Submissive</a:t>
            </a:r>
            <a:r>
              <a:rPr lang="en-GB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400" dirty="0"/>
              <a:t>– easy to get on with </a:t>
            </a:r>
          </a:p>
          <a:p>
            <a:pPr marL="895350" lvl="1" indent="-3556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400" dirty="0"/>
              <a:t>	</a:t>
            </a:r>
            <a:r>
              <a:rPr lang="en-GB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Full of mercy </a:t>
            </a:r>
            <a:r>
              <a:rPr lang="en-GB" sz="2400" dirty="0"/>
              <a:t>– controlled by mercy</a:t>
            </a:r>
          </a:p>
          <a:p>
            <a:pPr marL="895350" lvl="1" indent="-3556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400" dirty="0"/>
              <a:t>	</a:t>
            </a:r>
            <a:r>
              <a:rPr lang="en-GB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Full of good fruits </a:t>
            </a:r>
            <a:r>
              <a:rPr lang="en-GB" sz="2400" dirty="0"/>
              <a:t>– marked by good results</a:t>
            </a:r>
          </a:p>
          <a:p>
            <a:pPr marL="895350" lvl="1" indent="-3556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800" dirty="0"/>
              <a:t>	</a:t>
            </a:r>
            <a:r>
              <a:rPr lang="en-GB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Impartial </a:t>
            </a:r>
            <a:r>
              <a:rPr lang="en-GB" sz="2400" dirty="0"/>
              <a:t>– unambiguous </a:t>
            </a:r>
          </a:p>
          <a:p>
            <a:pPr marL="895350" lvl="1" indent="-3556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400" dirty="0"/>
              <a:t>	</a:t>
            </a:r>
            <a:r>
              <a:rPr lang="en-GB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Sincere</a:t>
            </a:r>
            <a:r>
              <a:rPr lang="en-GB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400" dirty="0"/>
              <a:t>– honesty and integrity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276D3DB-5A09-A6D6-3E2E-623179DE072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9600" y="234818"/>
            <a:ext cx="109728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800" b="1" dirty="0">
                <a:solidFill>
                  <a:schemeClr val="accent1">
                    <a:satMod val="1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#7 – Wisdom from above </a:t>
            </a:r>
            <a:r>
              <a:rPr lang="en-GB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(Ch 3v14-18</a:t>
            </a:r>
            <a:r>
              <a:rPr lang="en-GB" sz="3600" dirty="0">
                <a:solidFill>
                  <a:schemeClr val="accent1">
                    <a:satMod val="1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)</a:t>
            </a:r>
            <a:endParaRPr lang="en-GB" sz="4800" dirty="0">
              <a:solidFill>
                <a:schemeClr val="accent1">
                  <a:satMod val="1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02127032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CBA238-A1DF-A9C9-1D04-974CDBF050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0CADADD7-39D6-C01E-B4D0-B9823EF05DA6}"/>
              </a:ext>
            </a:extLst>
          </p:cNvPr>
          <p:cNvSpPr txBox="1"/>
          <p:nvPr/>
        </p:nvSpPr>
        <p:spPr>
          <a:xfrm>
            <a:off x="-13384" y="1628800"/>
            <a:ext cx="12192000" cy="37548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rbel"/>
              </a:rPr>
              <a:t>Two sorts of wisdom </a:t>
            </a: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uLnTx/>
                <a:uFillTx/>
                <a:latin typeface="Corbel"/>
              </a:rPr>
              <a:t>- James 3v14-17</a:t>
            </a:r>
            <a:endParaRPr kumimoji="0" lang="en-GB" sz="4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uLnTx/>
              <a:uFillTx/>
              <a:latin typeface="Corbel"/>
            </a:endParaRPr>
          </a:p>
          <a:p>
            <a:pPr marL="895350" lvl="1" indent="-538163">
              <a:spcBef>
                <a:spcPts val="1200"/>
              </a:spcBef>
              <a:buFont typeface="+mj-lt"/>
              <a:buAutoNum type="arabicPeriod"/>
            </a:pPr>
            <a:r>
              <a:rPr lang="en-GB" sz="4000" b="1" dirty="0">
                <a:solidFill>
                  <a:schemeClr val="bg1">
                    <a:lumMod val="65000"/>
                  </a:schemeClr>
                </a:solidFill>
              </a:rPr>
              <a:t>Different origins </a:t>
            </a:r>
            <a:r>
              <a:rPr lang="en-GB" sz="2400" dirty="0">
                <a:solidFill>
                  <a:schemeClr val="bg1">
                    <a:lumMod val="65000"/>
                  </a:schemeClr>
                </a:solidFill>
              </a:rPr>
              <a:t>– 3:15 &amp; 17a</a:t>
            </a:r>
            <a:r>
              <a:rPr lang="en-GB" sz="2400" b="1" dirty="0">
                <a:solidFill>
                  <a:schemeClr val="bg1">
                    <a:lumMod val="65000"/>
                  </a:schemeClr>
                </a:solidFill>
              </a:rPr>
              <a:t> </a:t>
            </a:r>
          </a:p>
          <a:p>
            <a:pPr marL="895350" lvl="1" indent="-538163">
              <a:spcBef>
                <a:spcPts val="1200"/>
              </a:spcBef>
              <a:buFont typeface="+mj-lt"/>
              <a:buAutoNum type="arabicPeriod"/>
            </a:pPr>
            <a:r>
              <a:rPr lang="en-GB" sz="4000" b="1" dirty="0">
                <a:solidFill>
                  <a:schemeClr val="bg1">
                    <a:lumMod val="65000"/>
                  </a:schemeClr>
                </a:solidFill>
              </a:rPr>
              <a:t>Different Operations </a:t>
            </a:r>
            <a:r>
              <a:rPr lang="en-GB" sz="2400" dirty="0">
                <a:solidFill>
                  <a:schemeClr val="bg1">
                    <a:lumMod val="65000"/>
                  </a:schemeClr>
                </a:solidFill>
              </a:rPr>
              <a:t>– v13-14, 17b</a:t>
            </a:r>
          </a:p>
          <a:p>
            <a:pPr marL="895350" lvl="1" indent="-538163">
              <a:spcBef>
                <a:spcPts val="1200"/>
              </a:spcBef>
              <a:buFont typeface="+mj-lt"/>
              <a:buAutoNum type="arabicPeriod"/>
            </a:pPr>
            <a:r>
              <a:rPr lang="en-GB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Different outcomes </a:t>
            </a:r>
            <a:r>
              <a:rPr lang="en-GB" sz="2400" dirty="0"/>
              <a:t>– v16 &amp; 18</a:t>
            </a:r>
          </a:p>
          <a:p>
            <a:pPr marL="357187" lvl="1">
              <a:spcBef>
                <a:spcPts val="1200"/>
              </a:spcBef>
            </a:pPr>
            <a:endParaRPr lang="en-GB" sz="24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8E24580-4507-C4C2-2B6E-743A9243959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9600" y="234818"/>
            <a:ext cx="109728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800" b="1" dirty="0">
                <a:solidFill>
                  <a:schemeClr val="accent1">
                    <a:satMod val="1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#7 – Wisdom from above </a:t>
            </a:r>
            <a:r>
              <a:rPr lang="en-GB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(Ch 3v14-18</a:t>
            </a:r>
            <a:r>
              <a:rPr lang="en-GB" sz="3600" dirty="0">
                <a:solidFill>
                  <a:schemeClr val="accent1">
                    <a:satMod val="1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)</a:t>
            </a:r>
            <a:endParaRPr lang="en-GB" sz="4800" dirty="0">
              <a:solidFill>
                <a:schemeClr val="accent1">
                  <a:satMod val="1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23171724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6BF258-0EBB-0C04-8A88-45C2022182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C59E86C4-3D3D-0D6A-93EE-AF899A740857}"/>
              </a:ext>
            </a:extLst>
          </p:cNvPr>
          <p:cNvSpPr txBox="1"/>
          <p:nvPr/>
        </p:nvSpPr>
        <p:spPr>
          <a:xfrm>
            <a:off x="-13384" y="1628800"/>
            <a:ext cx="12192000" cy="57246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rbel"/>
              </a:rPr>
              <a:t>Two sorts of wisdom </a:t>
            </a: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uLnTx/>
                <a:uFillTx/>
                <a:latin typeface="Corbel"/>
              </a:rPr>
              <a:t>- James 3v14-17</a:t>
            </a:r>
            <a:endParaRPr kumimoji="0" lang="en-GB" sz="4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uLnTx/>
              <a:uFillTx/>
              <a:latin typeface="Corbel"/>
            </a:endParaRPr>
          </a:p>
          <a:p>
            <a:pPr marL="895350" lvl="1" indent="-538163">
              <a:spcBef>
                <a:spcPts val="1200"/>
              </a:spcBef>
              <a:buFont typeface="+mj-lt"/>
              <a:buAutoNum type="arabicPeriod"/>
            </a:pPr>
            <a:r>
              <a:rPr lang="en-GB" sz="4000" b="1" dirty="0">
                <a:solidFill>
                  <a:schemeClr val="bg1">
                    <a:lumMod val="65000"/>
                  </a:schemeClr>
                </a:solidFill>
              </a:rPr>
              <a:t>Different origins </a:t>
            </a:r>
            <a:r>
              <a:rPr lang="en-GB" sz="2400" dirty="0">
                <a:solidFill>
                  <a:schemeClr val="bg1">
                    <a:lumMod val="65000"/>
                  </a:schemeClr>
                </a:solidFill>
              </a:rPr>
              <a:t>– 3:15 &amp; 17a</a:t>
            </a:r>
            <a:r>
              <a:rPr lang="en-GB" sz="2400" b="1" dirty="0">
                <a:solidFill>
                  <a:schemeClr val="bg1">
                    <a:lumMod val="65000"/>
                  </a:schemeClr>
                </a:solidFill>
              </a:rPr>
              <a:t> </a:t>
            </a:r>
          </a:p>
          <a:p>
            <a:pPr marL="895350" lvl="1" indent="-538163">
              <a:spcBef>
                <a:spcPts val="1200"/>
              </a:spcBef>
              <a:buFont typeface="+mj-lt"/>
              <a:buAutoNum type="arabicPeriod"/>
            </a:pPr>
            <a:r>
              <a:rPr lang="en-GB" sz="4000" b="1" dirty="0">
                <a:solidFill>
                  <a:schemeClr val="bg1">
                    <a:lumMod val="65000"/>
                  </a:schemeClr>
                </a:solidFill>
              </a:rPr>
              <a:t>Different Operations </a:t>
            </a:r>
            <a:r>
              <a:rPr lang="en-GB" sz="2400" dirty="0">
                <a:solidFill>
                  <a:schemeClr val="bg1">
                    <a:lumMod val="65000"/>
                  </a:schemeClr>
                </a:solidFill>
              </a:rPr>
              <a:t>– v13-14, 17b</a:t>
            </a:r>
          </a:p>
          <a:p>
            <a:pPr marL="895350" lvl="1" indent="-538163">
              <a:spcBef>
                <a:spcPts val="1200"/>
              </a:spcBef>
              <a:buFont typeface="+mj-lt"/>
              <a:buAutoNum type="arabicPeriod"/>
            </a:pPr>
            <a:r>
              <a:rPr lang="en-GB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Different outcomes </a:t>
            </a:r>
            <a:r>
              <a:rPr lang="en-GB" sz="2400" dirty="0"/>
              <a:t>– v16 &amp; 18</a:t>
            </a:r>
          </a:p>
          <a:p>
            <a:pPr marL="1352550" lvl="2" indent="-538163"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GB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Worldly wisdom produces nothing but trouble</a:t>
            </a:r>
            <a:r>
              <a:rPr lang="en-GB" sz="2400" dirty="0"/>
              <a:t> – v16 </a:t>
            </a:r>
          </a:p>
          <a:p>
            <a:pPr marL="1352550" lvl="2" indent="-538163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Heavenly wisdom produces harvest of righteousness</a:t>
            </a:r>
            <a:r>
              <a:rPr lang="en-GB" sz="2400" dirty="0"/>
              <a:t> – v18 </a:t>
            </a:r>
          </a:p>
          <a:p>
            <a:pPr marL="895350" lvl="1" indent="-538163">
              <a:spcBef>
                <a:spcPts val="1200"/>
              </a:spcBef>
              <a:buFont typeface="+mj-lt"/>
              <a:buAutoNum type="arabicPeriod"/>
            </a:pPr>
            <a:endParaRPr lang="en-GB" sz="2400" dirty="0"/>
          </a:p>
          <a:p>
            <a:pPr marL="895350" lvl="1" indent="-538163">
              <a:spcBef>
                <a:spcPts val="1200"/>
              </a:spcBef>
              <a:buFont typeface="+mj-lt"/>
              <a:buAutoNum type="arabicPeriod"/>
            </a:pPr>
            <a:endParaRPr lang="en-GB" sz="24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B4B0BE6-9E88-86EF-5ABF-56D7280B27C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9600" y="234818"/>
            <a:ext cx="109728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800" b="1" dirty="0">
                <a:solidFill>
                  <a:schemeClr val="accent1">
                    <a:satMod val="1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#7 – Wisdom from above </a:t>
            </a:r>
            <a:r>
              <a:rPr lang="en-GB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(Ch 3v14-18</a:t>
            </a:r>
            <a:r>
              <a:rPr lang="en-GB" sz="3600" dirty="0">
                <a:solidFill>
                  <a:schemeClr val="accent1">
                    <a:satMod val="1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)</a:t>
            </a:r>
            <a:endParaRPr lang="en-GB" sz="4800" dirty="0">
              <a:solidFill>
                <a:schemeClr val="accent1">
                  <a:satMod val="1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6377025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5D20F1-FF40-F113-5B5E-FF02DEF007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7AFF6054-9DBA-30B9-4975-665552642BD9}"/>
              </a:ext>
            </a:extLst>
          </p:cNvPr>
          <p:cNvSpPr txBox="1"/>
          <p:nvPr/>
        </p:nvSpPr>
        <p:spPr>
          <a:xfrm>
            <a:off x="911424" y="1844824"/>
            <a:ext cx="11619336" cy="42165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GB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Recap: A Mature Christian:</a:t>
            </a:r>
          </a:p>
          <a:p>
            <a:pPr marL="630238" lvl="0" indent="-365125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bg1">
                    <a:lumMod val="65000"/>
                  </a:schemeClr>
                </a:solidFill>
                <a:latin typeface="+mj-lt"/>
              </a:rPr>
              <a:t>shows joy in testing</a:t>
            </a:r>
          </a:p>
          <a:p>
            <a:pPr marL="630238" lvl="0" indent="-365125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bg1">
                    <a:lumMod val="65000"/>
                  </a:schemeClr>
                </a:solidFill>
                <a:latin typeface="+mj-lt"/>
              </a:rPr>
              <a:t>obeys God’s word</a:t>
            </a:r>
          </a:p>
          <a:p>
            <a:pPr marL="630238" lvl="0" indent="-365125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bg1">
                    <a:lumMod val="65000"/>
                  </a:schemeClr>
                </a:solidFill>
                <a:latin typeface="+mj-lt"/>
              </a:rPr>
              <a:t>treats other people well</a:t>
            </a:r>
          </a:p>
          <a:p>
            <a:pPr marL="630238" lvl="0" indent="-365125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bg1">
                    <a:lumMod val="65000"/>
                  </a:schemeClr>
                </a:solidFill>
                <a:latin typeface="+mj-lt"/>
              </a:rPr>
              <a:t>trusts God</a:t>
            </a:r>
          </a:p>
          <a:p>
            <a:pPr marL="630238" lvl="0" indent="-365125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bg1">
                    <a:lumMod val="65000"/>
                  </a:schemeClr>
                </a:solidFill>
                <a:latin typeface="+mj-lt"/>
              </a:rPr>
              <a:t>speaks with respect</a:t>
            </a:r>
          </a:p>
          <a:p>
            <a:pPr marL="630238" lvl="0" indent="-365125">
              <a:buFont typeface="Arial" panose="020B0604020202020204" pitchFamily="34" charset="0"/>
              <a:buChar char="•"/>
            </a:pPr>
            <a:r>
              <a:rPr lang="en-GB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follows Godly wisdom  </a:t>
            </a:r>
          </a:p>
          <a:p>
            <a:r>
              <a:rPr lang="en-GB" dirty="0"/>
              <a:t> </a:t>
            </a:r>
          </a:p>
          <a:p>
            <a:r>
              <a:rPr lang="en-GB" dirty="0"/>
              <a:t>	</a:t>
            </a:r>
            <a:r>
              <a:rPr lang="en-GB" sz="2800" dirty="0"/>
              <a:t>What we say will be shaped by the ‘wisdom’ that we listen to</a:t>
            </a:r>
            <a:endParaRPr kumimoji="0" lang="en-GB" sz="4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orbel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6F649E1-8686-10F7-1CB4-5796E9EB952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9600" y="234818"/>
            <a:ext cx="109728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800" b="1" dirty="0">
                <a:solidFill>
                  <a:schemeClr val="accent1">
                    <a:satMod val="1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#7 – Wisdom from above </a:t>
            </a:r>
            <a:r>
              <a:rPr lang="en-GB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(Ch 3v14-18</a:t>
            </a:r>
            <a:r>
              <a:rPr lang="en-GB" sz="3600" dirty="0">
                <a:solidFill>
                  <a:schemeClr val="accent1">
                    <a:satMod val="1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)</a:t>
            </a:r>
            <a:endParaRPr lang="en-GB" sz="4800" dirty="0">
              <a:solidFill>
                <a:schemeClr val="accent1">
                  <a:satMod val="1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1408637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B17630-137A-A2D6-4764-6D68C27F6D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75F6871-B883-B518-D2B3-4E5FCA617D4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9600" y="234818"/>
            <a:ext cx="109728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800" b="1" dirty="0">
                <a:solidFill>
                  <a:schemeClr val="accent1">
                    <a:satMod val="1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#7 – Wisdom from above </a:t>
            </a:r>
            <a:r>
              <a:rPr lang="en-GB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(Ch 3v14-18</a:t>
            </a:r>
            <a:r>
              <a:rPr lang="en-GB" sz="3600" dirty="0">
                <a:solidFill>
                  <a:schemeClr val="accent1">
                    <a:satMod val="1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)</a:t>
            </a:r>
            <a:endParaRPr lang="en-GB" sz="4800" dirty="0">
              <a:solidFill>
                <a:schemeClr val="accent1">
                  <a:satMod val="1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1026" name="Picture 2" descr="Social media - Wikipedia">
            <a:extLst>
              <a:ext uri="{FF2B5EF4-FFF2-40B4-BE49-F238E27FC236}">
                <a16:creationId xmlns:a16="http://schemas.microsoft.com/office/drawing/2014/main" id="{B20A7489-2869-652F-14D9-46F1BDE316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536" y="1582107"/>
            <a:ext cx="8533978" cy="5242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13855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FB7ACF-6116-39A8-9E6C-ADF09CA13E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996A2950-F8B1-4EEA-C7E5-D0AD885F79BE}"/>
              </a:ext>
            </a:extLst>
          </p:cNvPr>
          <p:cNvSpPr txBox="1"/>
          <p:nvPr/>
        </p:nvSpPr>
        <p:spPr>
          <a:xfrm>
            <a:off x="-6408" y="1628800"/>
            <a:ext cx="1161933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rbel"/>
              </a:rPr>
              <a:t>Two sorts of wisdom </a:t>
            </a: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uLnTx/>
                <a:uFillTx/>
                <a:latin typeface="Corbel"/>
              </a:rPr>
              <a:t>– James 3v14-17</a:t>
            </a:r>
            <a:endParaRPr kumimoji="0" lang="en-GB" sz="4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uLnTx/>
              <a:uFillTx/>
              <a:latin typeface="Corbel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86BC80E-E6F7-4C33-88AF-20C396308C3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9600" y="234818"/>
            <a:ext cx="109728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800" b="1" dirty="0">
                <a:solidFill>
                  <a:schemeClr val="accent1">
                    <a:satMod val="1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#7 – Wisdom from above </a:t>
            </a:r>
            <a:r>
              <a:rPr lang="en-GB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(Ch 3v14-18</a:t>
            </a:r>
            <a:r>
              <a:rPr lang="en-GB" sz="3600" dirty="0">
                <a:solidFill>
                  <a:schemeClr val="accent1">
                    <a:satMod val="1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)</a:t>
            </a:r>
            <a:endParaRPr lang="en-GB" sz="4800" dirty="0">
              <a:solidFill>
                <a:schemeClr val="accent1">
                  <a:satMod val="1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8066451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7478AE-A0B0-B838-96B5-0F40E84FE9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FC5C09F2-853E-55A4-ED9A-00F1FBEE51B9}"/>
              </a:ext>
            </a:extLst>
          </p:cNvPr>
          <p:cNvSpPr txBox="1"/>
          <p:nvPr/>
        </p:nvSpPr>
        <p:spPr>
          <a:xfrm>
            <a:off x="-6408" y="1628800"/>
            <a:ext cx="11619336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rbel"/>
              </a:rPr>
              <a:t>Two sorts of wisdom </a:t>
            </a: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uLnTx/>
                <a:uFillTx/>
                <a:latin typeface="Corbel"/>
              </a:rPr>
              <a:t>– James 3v14-17</a:t>
            </a:r>
            <a:endParaRPr kumimoji="0" lang="en-GB" sz="4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uLnTx/>
              <a:uFillTx/>
              <a:latin typeface="Corbel"/>
            </a:endParaRPr>
          </a:p>
          <a:p>
            <a:pPr marL="895350" indent="-538163">
              <a:spcAft>
                <a:spcPts val="1200"/>
              </a:spcAft>
              <a:buClr>
                <a:schemeClr val="accent1">
                  <a:lumMod val="75000"/>
                </a:schemeClr>
              </a:buClr>
              <a:buSzPct val="85000"/>
              <a:buFont typeface="Arial" panose="020B0604020202020204" pitchFamily="34" charset="0"/>
              <a:buChar char="•"/>
            </a:pPr>
            <a:r>
              <a:rPr kumimoji="0" lang="en-GB" sz="4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rbel"/>
              </a:rPr>
              <a:t>‘Earthly’ </a:t>
            </a:r>
            <a:r>
              <a:rPr lang="en-GB" sz="3200" dirty="0">
                <a:solidFill>
                  <a:prstClr val="black"/>
                </a:solidFill>
                <a:latin typeface="Corbel"/>
              </a:rPr>
              <a:t>- </a:t>
            </a: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uLnTx/>
                <a:uFillTx/>
                <a:latin typeface="Corbel"/>
              </a:rPr>
              <a:t>v14-15</a:t>
            </a:r>
            <a:endParaRPr kumimoji="0" lang="en-GB" sz="4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uLnTx/>
              <a:uFillTx/>
              <a:latin typeface="Corbel"/>
            </a:endParaRPr>
          </a:p>
          <a:p>
            <a:pPr marL="895350" indent="-538163">
              <a:spcAft>
                <a:spcPts val="1200"/>
              </a:spcAft>
              <a:buClr>
                <a:schemeClr val="accent1">
                  <a:lumMod val="75000"/>
                </a:schemeClr>
              </a:buClr>
              <a:buSzPct val="85000"/>
              <a:buFont typeface="Arial" panose="020B0604020202020204" pitchFamily="34" charset="0"/>
              <a:buChar char="•"/>
            </a:pPr>
            <a:r>
              <a:rPr kumimoji="0" lang="en-GB" sz="4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rbel"/>
              </a:rPr>
              <a:t>‘Heavenly’ </a:t>
            </a: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uLnTx/>
                <a:uFillTx/>
                <a:latin typeface="Corbel"/>
              </a:rPr>
              <a:t>- </a:t>
            </a:r>
            <a:r>
              <a:rPr lang="en-GB" sz="3200" dirty="0">
                <a:solidFill>
                  <a:prstClr val="black"/>
                </a:solidFill>
                <a:latin typeface="Corbel"/>
              </a:rPr>
              <a:t>v17 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1902705-C552-C7E0-88BE-98546A7BCE4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9600" y="234818"/>
            <a:ext cx="109728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800" b="1" dirty="0">
                <a:solidFill>
                  <a:schemeClr val="accent1">
                    <a:satMod val="1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#7 – Wisdom from above </a:t>
            </a:r>
            <a:r>
              <a:rPr lang="en-GB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(Ch 3v14-18</a:t>
            </a:r>
            <a:r>
              <a:rPr lang="en-GB" sz="3600" dirty="0">
                <a:solidFill>
                  <a:schemeClr val="accent1">
                    <a:satMod val="1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)</a:t>
            </a:r>
            <a:endParaRPr lang="en-GB" sz="4800" dirty="0">
              <a:solidFill>
                <a:schemeClr val="accent1">
                  <a:satMod val="1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2416507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1086AF-B839-19F1-CDBB-A0C82E2DB8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EBDD9B73-81FC-200C-61CE-8C85CB805D2E}"/>
              </a:ext>
            </a:extLst>
          </p:cNvPr>
          <p:cNvSpPr txBox="1"/>
          <p:nvPr/>
        </p:nvSpPr>
        <p:spPr>
          <a:xfrm>
            <a:off x="0" y="1628800"/>
            <a:ext cx="12192000" cy="1692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rbel"/>
              </a:rPr>
              <a:t>Two sorts of wisdom </a:t>
            </a:r>
            <a:r>
              <a:rPr lang="en-GB" sz="3200" dirty="0">
                <a:solidFill>
                  <a:prstClr val="black"/>
                </a:solidFill>
                <a:latin typeface="Corbel"/>
              </a:rPr>
              <a:t>– J</a:t>
            </a: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uLnTx/>
                <a:uFillTx/>
                <a:latin typeface="Corbel"/>
              </a:rPr>
              <a:t>ames 3v14-17</a:t>
            </a:r>
            <a:endParaRPr kumimoji="0" lang="en-GB" sz="4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uLnTx/>
              <a:uFillTx/>
              <a:latin typeface="Corbel"/>
            </a:endParaRPr>
          </a:p>
          <a:p>
            <a:pPr marL="895350" lvl="1" indent="-538163">
              <a:spcBef>
                <a:spcPts val="1200"/>
              </a:spcBef>
              <a:buFont typeface="+mj-lt"/>
              <a:buAutoNum type="arabicPeriod"/>
            </a:pPr>
            <a:r>
              <a:rPr lang="en-GB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Different origins </a:t>
            </a:r>
            <a:r>
              <a:rPr lang="en-GB" sz="2400" dirty="0"/>
              <a:t>– 3:15 &amp; 17a</a:t>
            </a:r>
            <a:r>
              <a:rPr lang="en-GB" sz="2400" b="1" dirty="0"/>
              <a:t> </a:t>
            </a:r>
            <a:endParaRPr lang="en-GB" sz="48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2B31E37-B97D-C9CD-023A-A1804F590F8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9600" y="234818"/>
            <a:ext cx="109728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800" b="1" dirty="0">
                <a:solidFill>
                  <a:schemeClr val="accent1">
                    <a:satMod val="1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#7 – Wisdom from above </a:t>
            </a:r>
            <a:r>
              <a:rPr lang="en-GB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(Ch 3v14-18</a:t>
            </a:r>
            <a:r>
              <a:rPr lang="en-GB" sz="3600" dirty="0">
                <a:solidFill>
                  <a:schemeClr val="accent1">
                    <a:satMod val="1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)</a:t>
            </a:r>
            <a:endParaRPr lang="en-GB" sz="4800" dirty="0">
              <a:solidFill>
                <a:schemeClr val="accent1">
                  <a:satMod val="1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9083557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6BECEC-1E81-D2BD-A554-84FC6617F2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F6941081-ECF2-13DF-5022-EBEF9B1DEC57}"/>
              </a:ext>
            </a:extLst>
          </p:cNvPr>
          <p:cNvSpPr txBox="1"/>
          <p:nvPr/>
        </p:nvSpPr>
        <p:spPr>
          <a:xfrm>
            <a:off x="0" y="1628800"/>
            <a:ext cx="12192000" cy="28315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rbel"/>
              </a:rPr>
              <a:t>Two sorts of wisdom </a:t>
            </a:r>
            <a:r>
              <a:rPr lang="en-GB" sz="3200" dirty="0">
                <a:solidFill>
                  <a:prstClr val="black"/>
                </a:solidFill>
                <a:latin typeface="Corbel"/>
              </a:rPr>
              <a:t>– J</a:t>
            </a: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uLnTx/>
                <a:uFillTx/>
                <a:latin typeface="Corbel"/>
              </a:rPr>
              <a:t>ames 3v14-17</a:t>
            </a:r>
            <a:endParaRPr kumimoji="0" lang="en-GB" sz="4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uLnTx/>
              <a:uFillTx/>
              <a:latin typeface="Corbel"/>
            </a:endParaRPr>
          </a:p>
          <a:p>
            <a:pPr marL="895350" lvl="1" indent="-538163">
              <a:spcBef>
                <a:spcPts val="1200"/>
              </a:spcBef>
              <a:buFont typeface="+mj-lt"/>
              <a:buAutoNum type="arabicPeriod"/>
            </a:pPr>
            <a:r>
              <a:rPr lang="en-GB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Different origins </a:t>
            </a:r>
            <a:r>
              <a:rPr lang="en-GB" sz="2400" dirty="0"/>
              <a:t>– 3:15 &amp; 17a</a:t>
            </a:r>
            <a:r>
              <a:rPr lang="en-GB" sz="2400" b="1" dirty="0"/>
              <a:t> </a:t>
            </a:r>
            <a:endParaRPr lang="en-GB" sz="4800" dirty="0"/>
          </a:p>
          <a:p>
            <a:pPr marL="1435100" lvl="2" indent="-447675">
              <a:spcBef>
                <a:spcPts val="1200"/>
              </a:spcBef>
              <a:buFont typeface="+mj-lt"/>
              <a:buAutoNum type="alphaLcPeriod"/>
            </a:pPr>
            <a:r>
              <a:rPr lang="en-GB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Wisdom that is ‘earthly, unspiritual, demonic</a:t>
            </a:r>
            <a:r>
              <a:rPr lang="en-GB" sz="3600" dirty="0"/>
              <a:t>’. </a:t>
            </a:r>
            <a:r>
              <a:rPr lang="en-GB" sz="2400" dirty="0"/>
              <a:t>v15</a:t>
            </a:r>
            <a:endParaRPr lang="en-GB" sz="4800" dirty="0"/>
          </a:p>
          <a:p>
            <a:pPr marL="1974850" lvl="4" indent="-355600">
              <a:buFont typeface="Arial" panose="020B0604020202020204" pitchFamily="34" charset="0"/>
              <a:buChar char="•"/>
            </a:pPr>
            <a:r>
              <a:rPr lang="en-GB" sz="2800" dirty="0"/>
              <a:t>‘</a:t>
            </a:r>
            <a:r>
              <a:rPr lang="en-GB" sz="2800" i="1" dirty="0"/>
              <a:t>Earthly’; ‘Unspiritual</a:t>
            </a:r>
            <a:r>
              <a:rPr lang="en-GB" sz="2800" dirty="0"/>
              <a:t>’ = ‘without reference to God’.</a:t>
            </a:r>
            <a:endParaRPr lang="en-GB" sz="32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A038293-5C04-05E7-A4E5-640203A90A7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9600" y="234818"/>
            <a:ext cx="109728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800" b="1" dirty="0">
                <a:solidFill>
                  <a:schemeClr val="accent1">
                    <a:satMod val="1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#7 – Wisdom from above </a:t>
            </a:r>
            <a:r>
              <a:rPr lang="en-GB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(Ch 3v14-18</a:t>
            </a:r>
            <a:r>
              <a:rPr lang="en-GB" sz="3600" dirty="0">
                <a:solidFill>
                  <a:schemeClr val="accent1">
                    <a:satMod val="1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)</a:t>
            </a:r>
            <a:endParaRPr lang="en-GB" sz="4800" dirty="0">
              <a:solidFill>
                <a:schemeClr val="accent1">
                  <a:satMod val="1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8404828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48C5AD-219C-B7A3-958A-7FB05F021F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3D962CAD-99BA-3119-3487-0AFAE4593D86}"/>
              </a:ext>
            </a:extLst>
          </p:cNvPr>
          <p:cNvSpPr txBox="1"/>
          <p:nvPr/>
        </p:nvSpPr>
        <p:spPr>
          <a:xfrm>
            <a:off x="371364" y="2564904"/>
            <a:ext cx="11449272" cy="1985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8872" lvl="0">
              <a:buClr>
                <a:srgbClr val="F0AD00"/>
              </a:buClr>
              <a:buSzPct val="100000"/>
              <a:defRPr/>
            </a:pPr>
            <a:endParaRPr lang="en-GB" sz="1600" dirty="0"/>
          </a:p>
          <a:p>
            <a:pPr marL="118872" algn="ctr">
              <a:buClr>
                <a:srgbClr val="F0AD00"/>
              </a:buClr>
              <a:buSzPct val="100000"/>
              <a:defRPr/>
            </a:pPr>
            <a:r>
              <a:rPr lang="en-GB" sz="4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‘The fear of the Lord is the beginning of wisdom’. </a:t>
            </a:r>
          </a:p>
          <a:p>
            <a:pPr marL="118872" algn="ctr">
              <a:spcBef>
                <a:spcPts val="4200"/>
              </a:spcBef>
              <a:buClr>
                <a:srgbClr val="F0AD00"/>
              </a:buClr>
              <a:buSzPct val="100000"/>
              <a:defRPr/>
            </a:pPr>
            <a:r>
              <a:rPr lang="en-GB" sz="3200" dirty="0"/>
              <a:t>Proverbs 9:10</a:t>
            </a:r>
            <a:endParaRPr kumimoji="0" lang="en-GB" sz="4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orbel"/>
            </a:endParaRP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17EA174A-4AF6-C9F5-CDA6-B98B5812B53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9600" y="234818"/>
            <a:ext cx="109728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800" b="1" dirty="0">
                <a:solidFill>
                  <a:schemeClr val="accent1">
                    <a:satMod val="1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#7 – Wisdom from above </a:t>
            </a:r>
            <a:r>
              <a:rPr lang="en-GB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(Ch 3v14-18</a:t>
            </a:r>
            <a:r>
              <a:rPr lang="en-GB" sz="3600" dirty="0">
                <a:solidFill>
                  <a:schemeClr val="accent1">
                    <a:satMod val="1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)</a:t>
            </a:r>
            <a:endParaRPr lang="en-GB" sz="4800" dirty="0">
              <a:solidFill>
                <a:schemeClr val="accent1">
                  <a:satMod val="1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12095288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1046</Words>
  <Application>Microsoft Office PowerPoint</Application>
  <PresentationFormat>Widescreen</PresentationFormat>
  <Paragraphs>146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3" baseType="lpstr">
      <vt:lpstr>Arial</vt:lpstr>
      <vt:lpstr>Corbel</vt:lpstr>
      <vt:lpstr>Wingdings</vt:lpstr>
      <vt:lpstr>Wingdings 2</vt:lpstr>
      <vt:lpstr>Wingdings 3</vt:lpstr>
      <vt:lpstr>Module</vt:lpstr>
      <vt:lpstr>The Letter of James</vt:lpstr>
      <vt:lpstr>#7 – Wisdom from above (Ch 3v14-18)</vt:lpstr>
      <vt:lpstr>#7 – Wisdom from above (Ch 3v14-18)</vt:lpstr>
      <vt:lpstr>#7 – Wisdom from above (Ch 3v14-18)</vt:lpstr>
      <vt:lpstr>#7 – Wisdom from above (Ch 3v14-18)</vt:lpstr>
      <vt:lpstr>#7 – Wisdom from above (Ch 3v14-18)</vt:lpstr>
      <vt:lpstr>#7 – Wisdom from above (Ch 3v14-18)</vt:lpstr>
      <vt:lpstr>#7 – Wisdom from above (Ch 3v14-18)</vt:lpstr>
      <vt:lpstr>#7 – Wisdom from above (Ch 3v14-18)</vt:lpstr>
      <vt:lpstr>#7 – Wisdom from above (Ch 3v14-18)</vt:lpstr>
      <vt:lpstr>#7 – Wisdom from above (Ch 3v14-18)</vt:lpstr>
      <vt:lpstr>PowerPoint Presentation</vt:lpstr>
      <vt:lpstr>#7 – Wisdom from above (Ch 3v14-18)</vt:lpstr>
      <vt:lpstr>#7 – Wisdom from above (Ch 3v14-18)</vt:lpstr>
      <vt:lpstr>#7 – Wisdom from above (Ch 3v14-18)</vt:lpstr>
      <vt:lpstr>#7 – Wisdom from above (Ch 3v14-18)</vt:lpstr>
      <vt:lpstr>#7 – Wisdom from above (Ch 3v14-18)</vt:lpstr>
      <vt:lpstr>#7 – Wisdom from above (Ch 3v14-18)</vt:lpstr>
      <vt:lpstr>#7 – Wisdom from above (Ch 3v14-18)</vt:lpstr>
      <vt:lpstr>#7 – Wisdom from above (Ch 3v14-18)</vt:lpstr>
      <vt:lpstr>#7 – Wisdom from above (Ch 3v14-18)</vt:lpstr>
      <vt:lpstr>#7 – Wisdom from above (Ch 3v14-18)</vt:lpstr>
      <vt:lpstr>#7 – Wisdom from above (Ch 3v14-18)</vt:lpstr>
      <vt:lpstr>#7 – Wisdom from above (Ch 3v14-18)</vt:lpstr>
      <vt:lpstr>#7 – Wisdom from above (Ch 3v14-18)</vt:lpstr>
      <vt:lpstr>#7 – Wisdom from above (Ch 3v14-18)</vt:lpstr>
      <vt:lpstr>#7 – Wisdom from above (Ch 3v14-18)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letter of James (Ch 1:3-28 Marks of Spiritual maturity:</dc:title>
  <dc:creator>Church office</dc:creator>
  <cp:lastModifiedBy>Martin Aylett</cp:lastModifiedBy>
  <cp:revision>29</cp:revision>
  <dcterms:created xsi:type="dcterms:W3CDTF">2010-01-10T17:34:37Z</dcterms:created>
  <dcterms:modified xsi:type="dcterms:W3CDTF">2026-03-10T22:32:34Z</dcterms:modified>
</cp:coreProperties>
</file>