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753600" cy="7315200"/>
  <p:notesSz cx="6858000" cy="9144000"/>
  <p:embeddedFontLst>
    <p:embeddedFont>
      <p:font typeface="Larken Italics" panose="020B0604020202020204" charset="0"/>
      <p:regular r:id="rId12"/>
    </p:embeddedFont>
    <p:embeddedFont>
      <p:font typeface="Open Sauce Bold" panose="020B0604020202020204" charset="0"/>
      <p:regular r:id="rId13"/>
    </p:embeddedFont>
    <p:embeddedFont>
      <p:font typeface="Playfair Display Italics" panose="020B0604020202020204" charset="0"/>
      <p:regular r:id="rId14"/>
    </p:embeddedFont>
    <p:embeddedFont>
      <p:font typeface="Public Sans" panose="020B0604020202020204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5" d="100"/>
          <a:sy n="65" d="100"/>
        </p:scale>
        <p:origin x="216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watch?v=U69Ag6wEyB0" TargetMode="Externa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watch?v=UyEm4G_BC68" TargetMode="Externa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2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60000">
            <a:off x="-281015" y="-209712"/>
            <a:ext cx="10315630" cy="7734624"/>
          </a:xfrm>
          <a:custGeom>
            <a:avLst/>
            <a:gdLst/>
            <a:ahLst/>
            <a:cxnLst/>
            <a:rect l="l" t="t" r="r" b="b"/>
            <a:pathLst>
              <a:path w="10315630" h="7734624">
                <a:moveTo>
                  <a:pt x="131905" y="0"/>
                </a:moveTo>
                <a:lnTo>
                  <a:pt x="10315630" y="177757"/>
                </a:lnTo>
                <a:lnTo>
                  <a:pt x="10183725" y="7734624"/>
                </a:lnTo>
                <a:lnTo>
                  <a:pt x="0" y="7556867"/>
                </a:lnTo>
                <a:lnTo>
                  <a:pt x="131905" y="0"/>
                </a:lnTo>
                <a:close/>
              </a:path>
            </a:pathLst>
          </a:custGeom>
          <a:blipFill>
            <a:blip r:embed="rId2">
              <a:alphaModFix amt="70000"/>
            </a:blip>
            <a:stretch>
              <a:fillRect l="-6582" r="-6575" b="-549"/>
            </a:stretch>
          </a:blipFill>
          <a:ln w="38100" cap="sq">
            <a:solidFill>
              <a:srgbClr val="094B8B">
                <a:alpha val="69804"/>
              </a:srgbClr>
            </a:solidFill>
            <a:prstDash val="solid"/>
            <a:miter/>
          </a:ln>
        </p:spPr>
        <p:txBody>
          <a:bodyPr/>
          <a:lstStyle/>
          <a:p>
            <a:endParaRPr lang="en-GB"/>
          </a:p>
        </p:txBody>
      </p:sp>
      <p:sp>
        <p:nvSpPr>
          <p:cNvPr id="3" name="TextBox 3"/>
          <p:cNvSpPr txBox="1"/>
          <p:nvPr/>
        </p:nvSpPr>
        <p:spPr>
          <a:xfrm>
            <a:off x="3494433" y="5585561"/>
            <a:ext cx="2829346" cy="323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</a:pPr>
            <a:r>
              <a:rPr lang="en-US" sz="1899" b="1" spc="189">
                <a:solidFill>
                  <a:srgbClr val="FFFFF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MATTHEW 14:22-33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14401" y="1939790"/>
            <a:ext cx="5436241" cy="13843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370"/>
              </a:lnSpc>
            </a:pPr>
            <a:r>
              <a:rPr lang="en-US" sz="8121" i="1" spc="-649">
                <a:solidFill>
                  <a:srgbClr val="FFFFFF"/>
                </a:solidFill>
                <a:latin typeface="Playfair Display Italics"/>
                <a:ea typeface="Playfair Display Italics"/>
                <a:cs typeface="Playfair Display Italics"/>
                <a:sym typeface="Playfair Display Italics"/>
              </a:rPr>
              <a:t>Keep your eyes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6050642" y="1995860"/>
            <a:ext cx="3088557" cy="1664114"/>
            <a:chOff x="0" y="0"/>
            <a:chExt cx="406400" cy="21896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06400" cy="218968"/>
            </a:xfrm>
            <a:custGeom>
              <a:avLst/>
              <a:gdLst/>
              <a:ahLst/>
              <a:cxnLst/>
              <a:rect l="l" t="t" r="r" b="b"/>
              <a:pathLst>
                <a:path w="406400" h="218968">
                  <a:moveTo>
                    <a:pt x="203200" y="0"/>
                  </a:moveTo>
                  <a:cubicBezTo>
                    <a:pt x="315424" y="0"/>
                    <a:pt x="406400" y="49018"/>
                    <a:pt x="406400" y="109484"/>
                  </a:cubicBezTo>
                  <a:cubicBezTo>
                    <a:pt x="406400" y="169951"/>
                    <a:pt x="315424" y="218968"/>
                    <a:pt x="203200" y="218968"/>
                  </a:cubicBezTo>
                  <a:lnTo>
                    <a:pt x="203200" y="218968"/>
                  </a:lnTo>
                  <a:cubicBezTo>
                    <a:pt x="90976" y="218968"/>
                    <a:pt x="0" y="169951"/>
                    <a:pt x="0" y="109484"/>
                  </a:cubicBezTo>
                  <a:cubicBezTo>
                    <a:pt x="0" y="49018"/>
                    <a:pt x="90976" y="0"/>
                    <a:pt x="203200" y="0"/>
                  </a:cubicBezTo>
                  <a:close/>
                </a:path>
              </a:pathLst>
            </a:custGeom>
            <a:ln w="1905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406400" cy="2475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6027043" y="1879546"/>
            <a:ext cx="2862093" cy="1572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1480"/>
              </a:lnSpc>
            </a:pPr>
            <a:r>
              <a:rPr lang="en-US" sz="8200" i="1" spc="-492">
                <a:solidFill>
                  <a:srgbClr val="FFFFFF"/>
                </a:solidFill>
                <a:latin typeface="Larken Italics"/>
                <a:ea typeface="Larken Italics"/>
                <a:cs typeface="Larken Italics"/>
                <a:sym typeface="Larken Italics"/>
              </a:rPr>
              <a:t>FIXED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948158" y="3171769"/>
            <a:ext cx="3375621" cy="13843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370"/>
              </a:lnSpc>
            </a:pPr>
            <a:r>
              <a:rPr lang="en-US" sz="8121" i="1" spc="-649">
                <a:solidFill>
                  <a:srgbClr val="FFFFFF"/>
                </a:solidFill>
                <a:latin typeface="Playfair Display Italics"/>
                <a:ea typeface="Playfair Display Italics"/>
                <a:cs typeface="Playfair Display Italics"/>
                <a:sym typeface="Playfair Display Italics"/>
              </a:rPr>
              <a:t>on Jesus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2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60000">
            <a:off x="-281015" y="-209712"/>
            <a:ext cx="10315630" cy="7734624"/>
          </a:xfrm>
          <a:custGeom>
            <a:avLst/>
            <a:gdLst/>
            <a:ahLst/>
            <a:cxnLst/>
            <a:rect l="l" t="t" r="r" b="b"/>
            <a:pathLst>
              <a:path w="10315630" h="7734624">
                <a:moveTo>
                  <a:pt x="131905" y="0"/>
                </a:moveTo>
                <a:lnTo>
                  <a:pt x="10315630" y="177757"/>
                </a:lnTo>
                <a:lnTo>
                  <a:pt x="10183725" y="7734624"/>
                </a:lnTo>
                <a:lnTo>
                  <a:pt x="0" y="7556867"/>
                </a:lnTo>
                <a:lnTo>
                  <a:pt x="131905" y="0"/>
                </a:lnTo>
                <a:close/>
              </a:path>
            </a:pathLst>
          </a:custGeom>
          <a:blipFill>
            <a:blip r:embed="rId2">
              <a:alphaModFix amt="9999"/>
            </a:blip>
            <a:stretch>
              <a:fillRect l="-6582" r="-6575" b="-549"/>
            </a:stretch>
          </a:blipFill>
          <a:ln w="38100" cap="sq">
            <a:solidFill>
              <a:srgbClr val="094B8B">
                <a:alpha val="9804"/>
              </a:srgbClr>
            </a:solidFill>
            <a:prstDash val="solid"/>
            <a:miter/>
          </a:ln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480573" y="3526059"/>
            <a:ext cx="8792454" cy="4123737"/>
          </a:xfrm>
          <a:custGeom>
            <a:avLst/>
            <a:gdLst/>
            <a:ahLst/>
            <a:cxnLst/>
            <a:rect l="l" t="t" r="r" b="b"/>
            <a:pathLst>
              <a:path w="8792454" h="4123737">
                <a:moveTo>
                  <a:pt x="0" y="0"/>
                </a:moveTo>
                <a:lnTo>
                  <a:pt x="8792454" y="0"/>
                </a:lnTo>
                <a:lnTo>
                  <a:pt x="8792454" y="4123737"/>
                </a:lnTo>
                <a:lnTo>
                  <a:pt x="0" y="412373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42054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TextBox 4"/>
          <p:cNvSpPr txBox="1"/>
          <p:nvPr/>
        </p:nvSpPr>
        <p:spPr>
          <a:xfrm>
            <a:off x="2110213" y="1066800"/>
            <a:ext cx="5533173" cy="9641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4400" i="1" spc="-179" dirty="0">
                <a:solidFill>
                  <a:srgbClr val="FFFFFF"/>
                </a:solidFill>
                <a:latin typeface="Larken Italics"/>
                <a:ea typeface="Larken Italics"/>
                <a:cs typeface="Larken Italics"/>
                <a:sym typeface="Larken Italics"/>
              </a:rPr>
              <a:t>How do we keep our eyes fixed on Jesus?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2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60000">
            <a:off x="-281015" y="-209712"/>
            <a:ext cx="10315630" cy="7734624"/>
          </a:xfrm>
          <a:custGeom>
            <a:avLst/>
            <a:gdLst/>
            <a:ahLst/>
            <a:cxnLst/>
            <a:rect l="l" t="t" r="r" b="b"/>
            <a:pathLst>
              <a:path w="10315630" h="7734624">
                <a:moveTo>
                  <a:pt x="131905" y="0"/>
                </a:moveTo>
                <a:lnTo>
                  <a:pt x="10315630" y="177757"/>
                </a:lnTo>
                <a:lnTo>
                  <a:pt x="10183725" y="7734624"/>
                </a:lnTo>
                <a:lnTo>
                  <a:pt x="0" y="7556867"/>
                </a:lnTo>
                <a:lnTo>
                  <a:pt x="131905" y="0"/>
                </a:lnTo>
                <a:close/>
              </a:path>
            </a:pathLst>
          </a:custGeom>
          <a:blipFill>
            <a:blip r:embed="rId3">
              <a:alphaModFix amt="30000"/>
            </a:blip>
            <a:stretch>
              <a:fillRect l="-6582" r="-6575" b="-549"/>
            </a:stretch>
          </a:blipFill>
          <a:ln w="38100" cap="sq">
            <a:solidFill>
              <a:srgbClr val="094B8B">
                <a:alpha val="29804"/>
              </a:srgbClr>
            </a:solidFill>
            <a:prstDash val="solid"/>
            <a:miter/>
          </a:ln>
        </p:spPr>
        <p:txBody>
          <a:bodyPr/>
          <a:lstStyle/>
          <a:p>
            <a:endParaRPr lang="en-GB"/>
          </a:p>
        </p:txBody>
      </p:sp>
      <p:pic>
        <p:nvPicPr>
          <p:cNvPr id="3" name="Picture 3"/>
          <p:cNvPicPr>
            <a:picLocks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731520" y="1327700"/>
            <a:ext cx="8290560" cy="4659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2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60000">
            <a:off x="-281015" y="-209712"/>
            <a:ext cx="10315630" cy="7734624"/>
          </a:xfrm>
          <a:custGeom>
            <a:avLst/>
            <a:gdLst/>
            <a:ahLst/>
            <a:cxnLst/>
            <a:rect l="l" t="t" r="r" b="b"/>
            <a:pathLst>
              <a:path w="10315630" h="7734624">
                <a:moveTo>
                  <a:pt x="131905" y="0"/>
                </a:moveTo>
                <a:lnTo>
                  <a:pt x="10315630" y="177757"/>
                </a:lnTo>
                <a:lnTo>
                  <a:pt x="10183725" y="7734624"/>
                </a:lnTo>
                <a:lnTo>
                  <a:pt x="0" y="7556867"/>
                </a:lnTo>
                <a:lnTo>
                  <a:pt x="131905" y="0"/>
                </a:lnTo>
                <a:close/>
              </a:path>
            </a:pathLst>
          </a:custGeom>
          <a:blipFill>
            <a:blip r:embed="rId3">
              <a:alphaModFix amt="30000"/>
            </a:blip>
            <a:stretch>
              <a:fillRect l="-6582" r="-6575" b="-549"/>
            </a:stretch>
          </a:blipFill>
          <a:ln w="38100" cap="sq">
            <a:solidFill>
              <a:srgbClr val="094B8B">
                <a:alpha val="29804"/>
              </a:srgbClr>
            </a:solidFill>
            <a:prstDash val="solid"/>
            <a:miter/>
          </a:ln>
        </p:spPr>
        <p:txBody>
          <a:bodyPr/>
          <a:lstStyle/>
          <a:p>
            <a:endParaRPr lang="en-GB"/>
          </a:p>
        </p:txBody>
      </p:sp>
      <p:pic>
        <p:nvPicPr>
          <p:cNvPr id="3" name="Picture 3"/>
          <p:cNvPicPr>
            <a:picLocks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731520" y="1327700"/>
            <a:ext cx="8290560" cy="46598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2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60000">
            <a:off x="-281015" y="-209712"/>
            <a:ext cx="10315630" cy="7734624"/>
          </a:xfrm>
          <a:custGeom>
            <a:avLst/>
            <a:gdLst/>
            <a:ahLst/>
            <a:cxnLst/>
            <a:rect l="l" t="t" r="r" b="b"/>
            <a:pathLst>
              <a:path w="10315630" h="7734624">
                <a:moveTo>
                  <a:pt x="131905" y="0"/>
                </a:moveTo>
                <a:lnTo>
                  <a:pt x="10315630" y="177757"/>
                </a:lnTo>
                <a:lnTo>
                  <a:pt x="10183725" y="7734624"/>
                </a:lnTo>
                <a:lnTo>
                  <a:pt x="0" y="7556867"/>
                </a:lnTo>
                <a:lnTo>
                  <a:pt x="131905" y="0"/>
                </a:lnTo>
                <a:close/>
              </a:path>
            </a:pathLst>
          </a:custGeom>
          <a:blipFill>
            <a:blip r:embed="rId2">
              <a:alphaModFix amt="70000"/>
            </a:blip>
            <a:stretch>
              <a:fillRect l="-6582" r="-6575" b="-549"/>
            </a:stretch>
          </a:blipFill>
          <a:ln w="38100" cap="sq">
            <a:solidFill>
              <a:srgbClr val="094B8B">
                <a:alpha val="69804"/>
              </a:srgbClr>
            </a:solidFill>
            <a:prstDash val="solid"/>
            <a:miter/>
          </a:ln>
        </p:spPr>
        <p:txBody>
          <a:bodyPr/>
          <a:lstStyle/>
          <a:p>
            <a:endParaRPr lang="en-GB"/>
          </a:p>
        </p:txBody>
      </p:sp>
      <p:sp>
        <p:nvSpPr>
          <p:cNvPr id="3" name="TextBox 3"/>
          <p:cNvSpPr txBox="1"/>
          <p:nvPr/>
        </p:nvSpPr>
        <p:spPr>
          <a:xfrm>
            <a:off x="2763684" y="5518243"/>
            <a:ext cx="3744567" cy="3462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</a:pPr>
            <a:r>
              <a:rPr lang="en-US" sz="2400" b="1" spc="189" dirty="0">
                <a:solidFill>
                  <a:srgbClr val="FFFFF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MATTHEW 14:22-33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14401" y="1939790"/>
            <a:ext cx="5436241" cy="13843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370"/>
              </a:lnSpc>
            </a:pPr>
            <a:r>
              <a:rPr lang="en-US" sz="8121" i="1" spc="-649">
                <a:solidFill>
                  <a:srgbClr val="FFFFFF"/>
                </a:solidFill>
                <a:latin typeface="Playfair Display Italics"/>
                <a:ea typeface="Playfair Display Italics"/>
                <a:cs typeface="Playfair Display Italics"/>
                <a:sym typeface="Playfair Display Italics"/>
              </a:rPr>
              <a:t>Keep your eyes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6050642" y="1995860"/>
            <a:ext cx="3088557" cy="1664114"/>
            <a:chOff x="0" y="0"/>
            <a:chExt cx="406400" cy="21896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06400" cy="218968"/>
            </a:xfrm>
            <a:custGeom>
              <a:avLst/>
              <a:gdLst/>
              <a:ahLst/>
              <a:cxnLst/>
              <a:rect l="l" t="t" r="r" b="b"/>
              <a:pathLst>
                <a:path w="406400" h="218968">
                  <a:moveTo>
                    <a:pt x="203200" y="0"/>
                  </a:moveTo>
                  <a:cubicBezTo>
                    <a:pt x="315424" y="0"/>
                    <a:pt x="406400" y="49018"/>
                    <a:pt x="406400" y="109484"/>
                  </a:cubicBezTo>
                  <a:cubicBezTo>
                    <a:pt x="406400" y="169951"/>
                    <a:pt x="315424" y="218968"/>
                    <a:pt x="203200" y="218968"/>
                  </a:cubicBezTo>
                  <a:lnTo>
                    <a:pt x="203200" y="218968"/>
                  </a:lnTo>
                  <a:cubicBezTo>
                    <a:pt x="90976" y="218968"/>
                    <a:pt x="0" y="169951"/>
                    <a:pt x="0" y="109484"/>
                  </a:cubicBezTo>
                  <a:cubicBezTo>
                    <a:pt x="0" y="49018"/>
                    <a:pt x="90976" y="0"/>
                    <a:pt x="203200" y="0"/>
                  </a:cubicBezTo>
                  <a:close/>
                </a:path>
              </a:pathLst>
            </a:custGeom>
            <a:ln w="1905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406400" cy="2475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6027043" y="1879546"/>
            <a:ext cx="2862093" cy="1572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1480"/>
              </a:lnSpc>
            </a:pPr>
            <a:r>
              <a:rPr lang="en-US" sz="8200" i="1" spc="-492">
                <a:solidFill>
                  <a:srgbClr val="FFFFFF"/>
                </a:solidFill>
                <a:latin typeface="Larken Italics"/>
                <a:ea typeface="Larken Italics"/>
                <a:cs typeface="Larken Italics"/>
                <a:sym typeface="Larken Italics"/>
              </a:rPr>
              <a:t>FIXED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948158" y="3171769"/>
            <a:ext cx="3375621" cy="13843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370"/>
              </a:lnSpc>
            </a:pPr>
            <a:r>
              <a:rPr lang="en-US" sz="8121" i="1" spc="-649">
                <a:solidFill>
                  <a:srgbClr val="FFFFFF"/>
                </a:solidFill>
                <a:latin typeface="Playfair Display Italics"/>
                <a:ea typeface="Playfair Display Italics"/>
                <a:cs typeface="Playfair Display Italics"/>
                <a:sym typeface="Playfair Display Italics"/>
              </a:rPr>
              <a:t>on Jesus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2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60000">
            <a:off x="-281015" y="-209712"/>
            <a:ext cx="10315630" cy="7734624"/>
          </a:xfrm>
          <a:custGeom>
            <a:avLst/>
            <a:gdLst/>
            <a:ahLst/>
            <a:cxnLst/>
            <a:rect l="l" t="t" r="r" b="b"/>
            <a:pathLst>
              <a:path w="10315630" h="7734624">
                <a:moveTo>
                  <a:pt x="131905" y="0"/>
                </a:moveTo>
                <a:lnTo>
                  <a:pt x="10315630" y="177757"/>
                </a:lnTo>
                <a:lnTo>
                  <a:pt x="10183725" y="7734624"/>
                </a:lnTo>
                <a:lnTo>
                  <a:pt x="0" y="7556867"/>
                </a:lnTo>
                <a:lnTo>
                  <a:pt x="131905" y="0"/>
                </a:lnTo>
                <a:close/>
              </a:path>
            </a:pathLst>
          </a:custGeom>
          <a:blipFill>
            <a:blip r:embed="rId2">
              <a:alphaModFix amt="30000"/>
            </a:blip>
            <a:stretch>
              <a:fillRect l="-6582" r="-6575" b="-549"/>
            </a:stretch>
          </a:blipFill>
          <a:ln w="38100" cap="sq">
            <a:solidFill>
              <a:srgbClr val="094B8B">
                <a:alpha val="29804"/>
              </a:srgbClr>
            </a:solidFill>
            <a:prstDash val="solid"/>
            <a:miter/>
          </a:ln>
        </p:spPr>
        <p:txBody>
          <a:bodyPr/>
          <a:lstStyle/>
          <a:p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3121559" y="738977"/>
            <a:ext cx="3510482" cy="621356"/>
            <a:chOff x="0" y="0"/>
            <a:chExt cx="812800" cy="14386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143866"/>
            </a:xfrm>
            <a:custGeom>
              <a:avLst/>
              <a:gdLst/>
              <a:ahLst/>
              <a:cxnLst/>
              <a:rect l="l" t="t" r="r" b="b"/>
              <a:pathLst>
                <a:path w="812800" h="143866">
                  <a:moveTo>
                    <a:pt x="71933" y="0"/>
                  </a:moveTo>
                  <a:lnTo>
                    <a:pt x="740867" y="0"/>
                  </a:lnTo>
                  <a:cubicBezTo>
                    <a:pt x="780595" y="0"/>
                    <a:pt x="812800" y="32205"/>
                    <a:pt x="812800" y="71933"/>
                  </a:cubicBezTo>
                  <a:lnTo>
                    <a:pt x="812800" y="71933"/>
                  </a:lnTo>
                  <a:cubicBezTo>
                    <a:pt x="812800" y="111660"/>
                    <a:pt x="780595" y="143866"/>
                    <a:pt x="740867" y="143866"/>
                  </a:cubicBezTo>
                  <a:lnTo>
                    <a:pt x="71933" y="143866"/>
                  </a:lnTo>
                  <a:cubicBezTo>
                    <a:pt x="32205" y="143866"/>
                    <a:pt x="0" y="111660"/>
                    <a:pt x="0" y="71933"/>
                  </a:cubicBezTo>
                  <a:lnTo>
                    <a:pt x="0" y="71933"/>
                  </a:lnTo>
                  <a:cubicBezTo>
                    <a:pt x="0" y="32205"/>
                    <a:pt x="32205" y="0"/>
                    <a:pt x="71933" y="0"/>
                  </a:cubicBezTo>
                  <a:close/>
                </a:path>
              </a:pathLst>
            </a:custGeom>
            <a:ln w="9525" cap="rnd">
              <a:solidFill>
                <a:srgbClr val="FFFFFF"/>
              </a:solidFill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1724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909797" y="1634522"/>
            <a:ext cx="7934006" cy="4462878"/>
          </a:xfrm>
          <a:custGeom>
            <a:avLst/>
            <a:gdLst/>
            <a:ahLst/>
            <a:cxnLst/>
            <a:rect l="l" t="t" r="r" b="b"/>
            <a:pathLst>
              <a:path w="7934006" h="4462878">
                <a:moveTo>
                  <a:pt x="0" y="0"/>
                </a:moveTo>
                <a:lnTo>
                  <a:pt x="7934006" y="0"/>
                </a:lnTo>
                <a:lnTo>
                  <a:pt x="7934006" y="4462879"/>
                </a:lnTo>
                <a:lnTo>
                  <a:pt x="0" y="446287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extBox 7"/>
          <p:cNvSpPr txBox="1"/>
          <p:nvPr/>
        </p:nvSpPr>
        <p:spPr>
          <a:xfrm>
            <a:off x="3281071" y="915035"/>
            <a:ext cx="3191457" cy="240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</a:pPr>
            <a:r>
              <a:rPr lang="en-US" sz="1400" b="1" spc="280">
                <a:solidFill>
                  <a:srgbClr val="FFFFF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EUROS 2020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2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60000">
            <a:off x="-281015" y="-209712"/>
            <a:ext cx="10315630" cy="7734624"/>
          </a:xfrm>
          <a:custGeom>
            <a:avLst/>
            <a:gdLst/>
            <a:ahLst/>
            <a:cxnLst/>
            <a:rect l="l" t="t" r="r" b="b"/>
            <a:pathLst>
              <a:path w="10315630" h="7734624">
                <a:moveTo>
                  <a:pt x="131905" y="0"/>
                </a:moveTo>
                <a:lnTo>
                  <a:pt x="10315630" y="177757"/>
                </a:lnTo>
                <a:lnTo>
                  <a:pt x="10183725" y="7734624"/>
                </a:lnTo>
                <a:lnTo>
                  <a:pt x="0" y="7556867"/>
                </a:lnTo>
                <a:lnTo>
                  <a:pt x="131905" y="0"/>
                </a:lnTo>
                <a:close/>
              </a:path>
            </a:pathLst>
          </a:custGeom>
          <a:blipFill>
            <a:blip r:embed="rId2">
              <a:alphaModFix amt="9999"/>
            </a:blip>
            <a:stretch>
              <a:fillRect l="-6582" r="-6575" b="-549"/>
            </a:stretch>
          </a:blipFill>
          <a:ln w="38100" cap="sq">
            <a:solidFill>
              <a:srgbClr val="094B8B">
                <a:alpha val="9804"/>
              </a:srgbClr>
            </a:solidFill>
            <a:prstDash val="solid"/>
            <a:miter/>
          </a:ln>
        </p:spPr>
        <p:txBody>
          <a:bodyPr/>
          <a:lstStyle/>
          <a:p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3121559" y="738977"/>
            <a:ext cx="3510482" cy="621356"/>
            <a:chOff x="0" y="0"/>
            <a:chExt cx="812800" cy="14386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143866"/>
            </a:xfrm>
            <a:custGeom>
              <a:avLst/>
              <a:gdLst/>
              <a:ahLst/>
              <a:cxnLst/>
              <a:rect l="l" t="t" r="r" b="b"/>
              <a:pathLst>
                <a:path w="812800" h="143866">
                  <a:moveTo>
                    <a:pt x="71933" y="0"/>
                  </a:moveTo>
                  <a:lnTo>
                    <a:pt x="740867" y="0"/>
                  </a:lnTo>
                  <a:cubicBezTo>
                    <a:pt x="780595" y="0"/>
                    <a:pt x="812800" y="32205"/>
                    <a:pt x="812800" y="71933"/>
                  </a:cubicBezTo>
                  <a:lnTo>
                    <a:pt x="812800" y="71933"/>
                  </a:lnTo>
                  <a:cubicBezTo>
                    <a:pt x="812800" y="111660"/>
                    <a:pt x="780595" y="143866"/>
                    <a:pt x="740867" y="143866"/>
                  </a:cubicBezTo>
                  <a:lnTo>
                    <a:pt x="71933" y="143866"/>
                  </a:lnTo>
                  <a:cubicBezTo>
                    <a:pt x="32205" y="143866"/>
                    <a:pt x="0" y="111660"/>
                    <a:pt x="0" y="71933"/>
                  </a:cubicBezTo>
                  <a:lnTo>
                    <a:pt x="0" y="71933"/>
                  </a:lnTo>
                  <a:cubicBezTo>
                    <a:pt x="0" y="32205"/>
                    <a:pt x="32205" y="0"/>
                    <a:pt x="71933" y="0"/>
                  </a:cubicBezTo>
                  <a:close/>
                </a:path>
              </a:pathLst>
            </a:custGeom>
            <a:ln w="9525" cap="rnd">
              <a:solidFill>
                <a:srgbClr val="FFFFFF"/>
              </a:solidFill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1724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281071" y="915035"/>
            <a:ext cx="3191457" cy="256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</a:pPr>
            <a:r>
              <a:rPr lang="en-US" b="1" spc="280" dirty="0">
                <a:solidFill>
                  <a:srgbClr val="FFFFF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POINT ONE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482643" y="1828704"/>
            <a:ext cx="4788314" cy="750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800"/>
              </a:lnSpc>
              <a:spcBef>
                <a:spcPct val="0"/>
              </a:spcBef>
            </a:pPr>
            <a:r>
              <a:rPr lang="en-US" sz="4800" i="1" spc="-240">
                <a:solidFill>
                  <a:srgbClr val="FFFFFF"/>
                </a:solidFill>
                <a:latin typeface="Larken Italics"/>
                <a:ea typeface="Larken Italics"/>
                <a:cs typeface="Larken Italics"/>
                <a:sym typeface="Larken Italics"/>
              </a:rPr>
              <a:t>On a stormy sea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909326" y="4563291"/>
            <a:ext cx="1934948" cy="1538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  <a:spcBef>
                <a:spcPct val="0"/>
              </a:spcBef>
            </a:pPr>
            <a:r>
              <a:rPr lang="en-US" spc="140" dirty="0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rPr>
              <a:t>JESUS SENT THE DISCIPLES AWAY WHILST HE WENT TO PRAY, LIKELY FOR THEM.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6331" y="4563291"/>
            <a:ext cx="2174069" cy="17953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  <a:spcBef>
                <a:spcPct val="0"/>
              </a:spcBef>
            </a:pPr>
            <a:r>
              <a:rPr lang="en-US" spc="140" dirty="0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rPr>
              <a:t>AFTER HOURS OF BEING CAUGHT IN A STORM THE DISCIPLES MUST HAVE BEGUN TO FEEL HOPELESS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698252" y="4707118"/>
            <a:ext cx="2123081" cy="20518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  <a:spcBef>
                <a:spcPct val="0"/>
              </a:spcBef>
            </a:pPr>
            <a:r>
              <a:rPr lang="en-US" spc="140" dirty="0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rPr>
              <a:t>WHEN THE DISCIPLES WERE AT THEIR MOST DESPERATE THEY SEE JESUS WALKING ON THE WATER.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566076" y="3599540"/>
            <a:ext cx="855461" cy="838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399"/>
              </a:lnSpc>
              <a:spcBef>
                <a:spcPct val="0"/>
              </a:spcBef>
            </a:pPr>
            <a:r>
              <a:rPr lang="en-US" sz="6399" i="1" spc="-511">
                <a:solidFill>
                  <a:srgbClr val="FFFFFF"/>
                </a:solidFill>
                <a:latin typeface="Playfair Display Italics"/>
                <a:ea typeface="Playfair Display Italics"/>
                <a:cs typeface="Playfair Display Italics"/>
                <a:sym typeface="Playfair Display Italics"/>
              </a:rPr>
              <a:t>1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449069" y="3599540"/>
            <a:ext cx="855461" cy="838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399"/>
              </a:lnSpc>
              <a:spcBef>
                <a:spcPct val="0"/>
              </a:spcBef>
            </a:pPr>
            <a:r>
              <a:rPr lang="en-US" sz="6399" i="1" spc="-511">
                <a:solidFill>
                  <a:srgbClr val="FFFFFF"/>
                </a:solidFill>
                <a:latin typeface="Playfair Display Italics"/>
                <a:ea typeface="Playfair Display Italics"/>
                <a:cs typeface="Playfair Display Italics"/>
                <a:sym typeface="Playfair Display Italics"/>
              </a:rPr>
              <a:t>2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332063" y="3599540"/>
            <a:ext cx="855461" cy="838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399"/>
              </a:lnSpc>
              <a:spcBef>
                <a:spcPct val="0"/>
              </a:spcBef>
            </a:pPr>
            <a:r>
              <a:rPr lang="en-US" sz="6399" i="1" spc="-511">
                <a:solidFill>
                  <a:srgbClr val="FFFFFF"/>
                </a:solidFill>
                <a:latin typeface="Playfair Display Italics"/>
                <a:ea typeface="Playfair Display Italics"/>
                <a:cs typeface="Playfair Display Italics"/>
                <a:sym typeface="Playfair Display Italics"/>
              </a:rPr>
              <a:t>3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2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60000">
            <a:off x="-281015" y="-209712"/>
            <a:ext cx="10315630" cy="7734624"/>
          </a:xfrm>
          <a:custGeom>
            <a:avLst/>
            <a:gdLst/>
            <a:ahLst/>
            <a:cxnLst/>
            <a:rect l="l" t="t" r="r" b="b"/>
            <a:pathLst>
              <a:path w="10315630" h="7734624">
                <a:moveTo>
                  <a:pt x="131905" y="0"/>
                </a:moveTo>
                <a:lnTo>
                  <a:pt x="10315630" y="177757"/>
                </a:lnTo>
                <a:lnTo>
                  <a:pt x="10183725" y="7734624"/>
                </a:lnTo>
                <a:lnTo>
                  <a:pt x="0" y="7556867"/>
                </a:lnTo>
                <a:lnTo>
                  <a:pt x="131905" y="0"/>
                </a:lnTo>
                <a:close/>
              </a:path>
            </a:pathLst>
          </a:custGeom>
          <a:blipFill>
            <a:blip r:embed="rId2">
              <a:alphaModFix amt="9999"/>
            </a:blip>
            <a:stretch>
              <a:fillRect l="-6582" r="-6575" b="-549"/>
            </a:stretch>
          </a:blipFill>
          <a:ln w="38100" cap="sq">
            <a:solidFill>
              <a:srgbClr val="094B8B">
                <a:alpha val="9804"/>
              </a:srgbClr>
            </a:solidFill>
            <a:prstDash val="solid"/>
            <a:miter/>
          </a:ln>
        </p:spPr>
        <p:txBody>
          <a:bodyPr/>
          <a:lstStyle/>
          <a:p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3121559" y="738977"/>
            <a:ext cx="3510482" cy="621356"/>
            <a:chOff x="0" y="0"/>
            <a:chExt cx="812800" cy="14386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143866"/>
            </a:xfrm>
            <a:custGeom>
              <a:avLst/>
              <a:gdLst/>
              <a:ahLst/>
              <a:cxnLst/>
              <a:rect l="l" t="t" r="r" b="b"/>
              <a:pathLst>
                <a:path w="812800" h="143866">
                  <a:moveTo>
                    <a:pt x="71933" y="0"/>
                  </a:moveTo>
                  <a:lnTo>
                    <a:pt x="740867" y="0"/>
                  </a:lnTo>
                  <a:cubicBezTo>
                    <a:pt x="780595" y="0"/>
                    <a:pt x="812800" y="32205"/>
                    <a:pt x="812800" y="71933"/>
                  </a:cubicBezTo>
                  <a:lnTo>
                    <a:pt x="812800" y="71933"/>
                  </a:lnTo>
                  <a:cubicBezTo>
                    <a:pt x="812800" y="111660"/>
                    <a:pt x="780595" y="143866"/>
                    <a:pt x="740867" y="143866"/>
                  </a:cubicBezTo>
                  <a:lnTo>
                    <a:pt x="71933" y="143866"/>
                  </a:lnTo>
                  <a:cubicBezTo>
                    <a:pt x="32205" y="143866"/>
                    <a:pt x="0" y="111660"/>
                    <a:pt x="0" y="71933"/>
                  </a:cubicBezTo>
                  <a:lnTo>
                    <a:pt x="0" y="71933"/>
                  </a:lnTo>
                  <a:cubicBezTo>
                    <a:pt x="0" y="32205"/>
                    <a:pt x="32205" y="0"/>
                    <a:pt x="71933" y="0"/>
                  </a:cubicBezTo>
                  <a:close/>
                </a:path>
              </a:pathLst>
            </a:custGeom>
            <a:ln w="9525" cap="rnd">
              <a:solidFill>
                <a:srgbClr val="FFFFFF"/>
              </a:solidFill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1724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281071" y="915035"/>
            <a:ext cx="3191457" cy="256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</a:pPr>
            <a:r>
              <a:rPr lang="en-US" b="1" spc="280" dirty="0">
                <a:solidFill>
                  <a:srgbClr val="FFFFF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POINT TWO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31520" y="3097886"/>
            <a:ext cx="3125644" cy="1360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800"/>
              </a:lnSpc>
              <a:spcBef>
                <a:spcPct val="0"/>
              </a:spcBef>
            </a:pPr>
            <a:r>
              <a:rPr lang="en-US" sz="4800" i="1" spc="-240">
                <a:solidFill>
                  <a:srgbClr val="FFFFFF"/>
                </a:solidFill>
                <a:latin typeface="Larken Italics"/>
                <a:ea typeface="Larken Italics"/>
                <a:cs typeface="Larken Italics"/>
                <a:sym typeface="Larken Italics"/>
              </a:rPr>
              <a:t>Walking on water 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5265560" y="2687085"/>
            <a:ext cx="3462590" cy="3324911"/>
            <a:chOff x="0" y="-28575"/>
            <a:chExt cx="4616787" cy="4433216"/>
          </a:xfrm>
        </p:grpSpPr>
        <p:sp>
          <p:nvSpPr>
            <p:cNvPr id="9" name="TextBox 9"/>
            <p:cNvSpPr txBox="1"/>
            <p:nvPr/>
          </p:nvSpPr>
          <p:spPr>
            <a:xfrm>
              <a:off x="0" y="-28575"/>
              <a:ext cx="4616787" cy="13678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02261" lvl="1" indent="-151130" algn="l">
                <a:lnSpc>
                  <a:spcPts val="1960"/>
                </a:lnSpc>
                <a:buFont typeface="Arial"/>
                <a:buChar char="•"/>
              </a:pPr>
              <a:r>
                <a:rPr lang="en-US" spc="140" dirty="0">
                  <a:solidFill>
                    <a:srgbClr val="FFFFFF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PETER MAKES THE DECISION TO BE WITH JESUS AND BE LIKE JESUS. 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1673532"/>
              <a:ext cx="4616787" cy="10259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02261" lvl="1" indent="-151130" algn="l">
                <a:lnSpc>
                  <a:spcPts val="1960"/>
                </a:lnSpc>
                <a:buFont typeface="Arial"/>
                <a:buChar char="•"/>
              </a:pPr>
              <a:r>
                <a:rPr lang="en-US" spc="140" dirty="0">
                  <a:solidFill>
                    <a:srgbClr val="FFFFFF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JESUS ALWAYS EQUIPS AND EMPOWERS US TO FOLLOW HIS CALLING.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3378719"/>
              <a:ext cx="4616787" cy="10259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02261" lvl="1" indent="-151130" algn="l">
                <a:lnSpc>
                  <a:spcPts val="1960"/>
                </a:lnSpc>
                <a:buFont typeface="Arial"/>
                <a:buChar char="•"/>
              </a:pPr>
              <a:r>
                <a:rPr lang="en-US" spc="140" dirty="0">
                  <a:solidFill>
                    <a:srgbClr val="FFFFFF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HOW CAN WE BE A PART OF JESUS’ MISSION ON THE EARTH? 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2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60000">
            <a:off x="-281015" y="-209712"/>
            <a:ext cx="10315630" cy="7734624"/>
          </a:xfrm>
          <a:custGeom>
            <a:avLst/>
            <a:gdLst/>
            <a:ahLst/>
            <a:cxnLst/>
            <a:rect l="l" t="t" r="r" b="b"/>
            <a:pathLst>
              <a:path w="10315630" h="7734624">
                <a:moveTo>
                  <a:pt x="131905" y="0"/>
                </a:moveTo>
                <a:lnTo>
                  <a:pt x="10315630" y="177757"/>
                </a:lnTo>
                <a:lnTo>
                  <a:pt x="10183725" y="7734624"/>
                </a:lnTo>
                <a:lnTo>
                  <a:pt x="0" y="7556867"/>
                </a:lnTo>
                <a:lnTo>
                  <a:pt x="131905" y="0"/>
                </a:lnTo>
                <a:close/>
              </a:path>
            </a:pathLst>
          </a:custGeom>
          <a:blipFill>
            <a:blip r:embed="rId2">
              <a:alphaModFix amt="9999"/>
            </a:blip>
            <a:stretch>
              <a:fillRect l="-6582" r="-6575" b="-549"/>
            </a:stretch>
          </a:blipFill>
          <a:ln w="38100" cap="sq">
            <a:solidFill>
              <a:srgbClr val="094B8B">
                <a:alpha val="9804"/>
              </a:srgbClr>
            </a:solidFill>
            <a:prstDash val="solid"/>
            <a:miter/>
          </a:ln>
        </p:spPr>
        <p:txBody>
          <a:bodyPr/>
          <a:lstStyle/>
          <a:p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3121559" y="738977"/>
            <a:ext cx="3510482" cy="621356"/>
            <a:chOff x="0" y="0"/>
            <a:chExt cx="812800" cy="14386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143866"/>
            </a:xfrm>
            <a:custGeom>
              <a:avLst/>
              <a:gdLst/>
              <a:ahLst/>
              <a:cxnLst/>
              <a:rect l="l" t="t" r="r" b="b"/>
              <a:pathLst>
                <a:path w="812800" h="143866">
                  <a:moveTo>
                    <a:pt x="71933" y="0"/>
                  </a:moveTo>
                  <a:lnTo>
                    <a:pt x="740867" y="0"/>
                  </a:lnTo>
                  <a:cubicBezTo>
                    <a:pt x="780595" y="0"/>
                    <a:pt x="812800" y="32205"/>
                    <a:pt x="812800" y="71933"/>
                  </a:cubicBezTo>
                  <a:lnTo>
                    <a:pt x="812800" y="71933"/>
                  </a:lnTo>
                  <a:cubicBezTo>
                    <a:pt x="812800" y="111660"/>
                    <a:pt x="780595" y="143866"/>
                    <a:pt x="740867" y="143866"/>
                  </a:cubicBezTo>
                  <a:lnTo>
                    <a:pt x="71933" y="143866"/>
                  </a:lnTo>
                  <a:cubicBezTo>
                    <a:pt x="32205" y="143866"/>
                    <a:pt x="0" y="111660"/>
                    <a:pt x="0" y="71933"/>
                  </a:cubicBezTo>
                  <a:lnTo>
                    <a:pt x="0" y="71933"/>
                  </a:lnTo>
                  <a:cubicBezTo>
                    <a:pt x="0" y="32205"/>
                    <a:pt x="32205" y="0"/>
                    <a:pt x="71933" y="0"/>
                  </a:cubicBezTo>
                  <a:close/>
                </a:path>
              </a:pathLst>
            </a:custGeom>
            <a:ln w="9525" cap="rnd">
              <a:solidFill>
                <a:srgbClr val="FFFFFF"/>
              </a:solidFill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1724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281071" y="915035"/>
            <a:ext cx="3191457" cy="256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</a:pPr>
            <a:r>
              <a:rPr lang="en-US" b="1" spc="280" dirty="0">
                <a:solidFill>
                  <a:srgbClr val="FFFFF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POINT THREE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482643" y="1828704"/>
            <a:ext cx="4788314" cy="750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800"/>
              </a:lnSpc>
              <a:spcBef>
                <a:spcPct val="0"/>
              </a:spcBef>
            </a:pPr>
            <a:r>
              <a:rPr lang="en-US" sz="4800" i="1" spc="-240">
                <a:solidFill>
                  <a:srgbClr val="FFFFFF"/>
                </a:solidFill>
                <a:latin typeface="Larken Italics"/>
                <a:ea typeface="Larken Italics"/>
                <a:cs typeface="Larken Italics"/>
                <a:sym typeface="Larken Italics"/>
              </a:rPr>
              <a:t>Sinking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909326" y="4563291"/>
            <a:ext cx="1934948" cy="2308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  <a:spcBef>
                <a:spcPct val="0"/>
              </a:spcBef>
            </a:pPr>
            <a:r>
              <a:rPr lang="en-US" spc="140" dirty="0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rPr>
              <a:t>LIVING FOR GOD IN A BROKEN WORLD IS IMPOSSIBLE WITHOUT KEEPING OUR EYES FIXED ON JESUS.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6332" y="4563291"/>
            <a:ext cx="1934948" cy="1538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  <a:spcBef>
                <a:spcPct val="0"/>
              </a:spcBef>
            </a:pPr>
            <a:r>
              <a:rPr lang="en-US" spc="140" dirty="0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rPr>
              <a:t>PETER COULD ONLY WALK ON THE WATER WHEN HE KEPT HIS EYES ON JESUS.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792319" y="4687116"/>
            <a:ext cx="1934948" cy="1538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  <a:spcBef>
                <a:spcPct val="0"/>
              </a:spcBef>
            </a:pPr>
            <a:r>
              <a:rPr lang="en-US" spc="140" dirty="0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rPr>
              <a:t>JESUS ENCOURAGES PETER TO KEEP GOING, EVEN WHEN IT GETS TOUGH.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566076" y="3599540"/>
            <a:ext cx="855461" cy="838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399"/>
              </a:lnSpc>
              <a:spcBef>
                <a:spcPct val="0"/>
              </a:spcBef>
            </a:pPr>
            <a:r>
              <a:rPr lang="en-US" sz="6399" i="1" spc="-511">
                <a:solidFill>
                  <a:srgbClr val="FFFFFF"/>
                </a:solidFill>
                <a:latin typeface="Playfair Display Italics"/>
                <a:ea typeface="Playfair Display Italics"/>
                <a:cs typeface="Playfair Display Italics"/>
                <a:sym typeface="Playfair Display Italics"/>
              </a:rPr>
              <a:t>1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449069" y="3599540"/>
            <a:ext cx="855461" cy="838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399"/>
              </a:lnSpc>
              <a:spcBef>
                <a:spcPct val="0"/>
              </a:spcBef>
            </a:pPr>
            <a:r>
              <a:rPr lang="en-US" sz="6399" i="1" spc="-511">
                <a:solidFill>
                  <a:srgbClr val="FFFFFF"/>
                </a:solidFill>
                <a:latin typeface="Playfair Display Italics"/>
                <a:ea typeface="Playfair Display Italics"/>
                <a:cs typeface="Playfair Display Italics"/>
                <a:sym typeface="Playfair Display Italics"/>
              </a:rPr>
              <a:t>2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332063" y="3599540"/>
            <a:ext cx="855461" cy="838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399"/>
              </a:lnSpc>
              <a:spcBef>
                <a:spcPct val="0"/>
              </a:spcBef>
            </a:pPr>
            <a:r>
              <a:rPr lang="en-US" sz="6399" i="1" spc="-511">
                <a:solidFill>
                  <a:srgbClr val="FFFFFF"/>
                </a:solidFill>
                <a:latin typeface="Playfair Display Italics"/>
                <a:ea typeface="Playfair Display Italics"/>
                <a:cs typeface="Playfair Display Italics"/>
                <a:sym typeface="Playfair Display Italics"/>
              </a:rPr>
              <a:t>3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2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60000">
            <a:off x="-281015" y="-209712"/>
            <a:ext cx="10315630" cy="7734624"/>
          </a:xfrm>
          <a:custGeom>
            <a:avLst/>
            <a:gdLst/>
            <a:ahLst/>
            <a:cxnLst/>
            <a:rect l="l" t="t" r="r" b="b"/>
            <a:pathLst>
              <a:path w="10315630" h="7734624">
                <a:moveTo>
                  <a:pt x="131905" y="0"/>
                </a:moveTo>
                <a:lnTo>
                  <a:pt x="10315630" y="177757"/>
                </a:lnTo>
                <a:lnTo>
                  <a:pt x="10183725" y="7734624"/>
                </a:lnTo>
                <a:lnTo>
                  <a:pt x="0" y="7556867"/>
                </a:lnTo>
                <a:lnTo>
                  <a:pt x="131905" y="0"/>
                </a:lnTo>
                <a:close/>
              </a:path>
            </a:pathLst>
          </a:custGeom>
          <a:blipFill>
            <a:blip r:embed="rId2">
              <a:alphaModFix amt="9999"/>
            </a:blip>
            <a:stretch>
              <a:fillRect l="-6582" r="-6575" b="-549"/>
            </a:stretch>
          </a:blipFill>
          <a:ln w="38100" cap="sq">
            <a:solidFill>
              <a:srgbClr val="094B8B">
                <a:alpha val="9804"/>
              </a:srgbClr>
            </a:solidFill>
            <a:prstDash val="solid"/>
            <a:miter/>
          </a:ln>
        </p:spPr>
        <p:txBody>
          <a:bodyPr/>
          <a:lstStyle/>
          <a:p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3121559" y="738977"/>
            <a:ext cx="3510482" cy="621356"/>
            <a:chOff x="0" y="0"/>
            <a:chExt cx="812800" cy="14386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143866"/>
            </a:xfrm>
            <a:custGeom>
              <a:avLst/>
              <a:gdLst/>
              <a:ahLst/>
              <a:cxnLst/>
              <a:rect l="l" t="t" r="r" b="b"/>
              <a:pathLst>
                <a:path w="812800" h="143866">
                  <a:moveTo>
                    <a:pt x="71933" y="0"/>
                  </a:moveTo>
                  <a:lnTo>
                    <a:pt x="740867" y="0"/>
                  </a:lnTo>
                  <a:cubicBezTo>
                    <a:pt x="780595" y="0"/>
                    <a:pt x="812800" y="32205"/>
                    <a:pt x="812800" y="71933"/>
                  </a:cubicBezTo>
                  <a:lnTo>
                    <a:pt x="812800" y="71933"/>
                  </a:lnTo>
                  <a:cubicBezTo>
                    <a:pt x="812800" y="111660"/>
                    <a:pt x="780595" y="143866"/>
                    <a:pt x="740867" y="143866"/>
                  </a:cubicBezTo>
                  <a:lnTo>
                    <a:pt x="71933" y="143866"/>
                  </a:lnTo>
                  <a:cubicBezTo>
                    <a:pt x="32205" y="143866"/>
                    <a:pt x="0" y="111660"/>
                    <a:pt x="0" y="71933"/>
                  </a:cubicBezTo>
                  <a:lnTo>
                    <a:pt x="0" y="71933"/>
                  </a:lnTo>
                  <a:cubicBezTo>
                    <a:pt x="0" y="32205"/>
                    <a:pt x="32205" y="0"/>
                    <a:pt x="71933" y="0"/>
                  </a:cubicBezTo>
                  <a:close/>
                </a:path>
              </a:pathLst>
            </a:custGeom>
            <a:ln w="9525" cap="rnd">
              <a:solidFill>
                <a:srgbClr val="FFFFFF"/>
              </a:solidFill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1724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281071" y="915035"/>
            <a:ext cx="3191457" cy="256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</a:pPr>
            <a:r>
              <a:rPr lang="en-US" b="1" spc="280" dirty="0">
                <a:solidFill>
                  <a:srgbClr val="FFFFF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POINT FOUR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31520" y="3097886"/>
            <a:ext cx="3125644" cy="1360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800"/>
              </a:lnSpc>
              <a:spcBef>
                <a:spcPct val="0"/>
              </a:spcBef>
            </a:pPr>
            <a:r>
              <a:rPr lang="en-US" sz="4800" i="1" spc="-240">
                <a:solidFill>
                  <a:srgbClr val="FFFFFF"/>
                </a:solidFill>
                <a:latin typeface="Larken Italics"/>
                <a:ea typeface="Larken Italics"/>
                <a:cs typeface="Larken Italics"/>
                <a:sym typeface="Larken Italics"/>
              </a:rPr>
              <a:t>In the arms of Jesus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5265560" y="2687085"/>
            <a:ext cx="3462590" cy="4247115"/>
            <a:chOff x="0" y="-28575"/>
            <a:chExt cx="4616787" cy="5662822"/>
          </a:xfrm>
        </p:grpSpPr>
        <p:sp>
          <p:nvSpPr>
            <p:cNvPr id="9" name="TextBox 9"/>
            <p:cNvSpPr txBox="1"/>
            <p:nvPr/>
          </p:nvSpPr>
          <p:spPr>
            <a:xfrm>
              <a:off x="0" y="-28575"/>
              <a:ext cx="4616787" cy="13678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02261" lvl="1" indent="-151130" algn="l">
                <a:lnSpc>
                  <a:spcPts val="1960"/>
                </a:lnSpc>
                <a:buFont typeface="Arial"/>
                <a:buChar char="•"/>
              </a:pPr>
              <a:r>
                <a:rPr lang="en-US" spc="140" dirty="0">
                  <a:solidFill>
                    <a:srgbClr val="FFFFFF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JESUS IS MORE READY TO ANSWER OUR PRAYERS THAN WE ARE TO PRAY THEM. 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1790776"/>
              <a:ext cx="4616787" cy="17098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02261" lvl="1" indent="-151130" algn="l">
                <a:lnSpc>
                  <a:spcPts val="1960"/>
                </a:lnSpc>
                <a:buFont typeface="Arial"/>
                <a:buChar char="•"/>
              </a:pPr>
              <a:r>
                <a:rPr lang="en-US" spc="140" dirty="0">
                  <a:solidFill>
                    <a:srgbClr val="FFFFFF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WHEN WE STUMBLE JESUS IS WAITING TO HELP US. JESUS HOLDS US UP SO WE CAN KEEP PRESSING FORWARDS. 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3924377"/>
              <a:ext cx="4616787" cy="17098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02261" lvl="1" indent="-151130" algn="l">
                <a:lnSpc>
                  <a:spcPts val="1960"/>
                </a:lnSpc>
                <a:buFont typeface="Arial"/>
                <a:buChar char="•"/>
              </a:pPr>
              <a:r>
                <a:rPr lang="en-US" spc="140" dirty="0">
                  <a:solidFill>
                    <a:srgbClr val="FFFFFF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WE ARE NOT ALWAYS REMOVED FROM OUR CIRCUMSTANCES BUT HELD FIRM WITHIN THEM.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235</Words>
  <Application>Microsoft Office PowerPoint</Application>
  <PresentationFormat>Custom</PresentationFormat>
  <Paragraphs>36</Paragraphs>
  <Slides>10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Playfair Display Italics</vt:lpstr>
      <vt:lpstr>Public Sans</vt:lpstr>
      <vt:lpstr>Calibri</vt:lpstr>
      <vt:lpstr>Larken Italics</vt:lpstr>
      <vt:lpstr>Open Sauce Bold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and White Simple Minimalist Church Sunday Worship Presentation</dc:title>
  <dc:creator>Martin Aylett</dc:creator>
  <cp:lastModifiedBy>Martin Aylett</cp:lastModifiedBy>
  <cp:revision>2</cp:revision>
  <dcterms:created xsi:type="dcterms:W3CDTF">2006-08-16T00:00:00Z</dcterms:created>
  <dcterms:modified xsi:type="dcterms:W3CDTF">2026-04-27T20:03:08Z</dcterms:modified>
  <dc:identifier>DAHEfwzHVnc</dc:identifier>
</cp:coreProperties>
</file>